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89" r:id="rId3"/>
    <p:sldId id="274" r:id="rId4"/>
    <p:sldId id="290" r:id="rId5"/>
    <p:sldId id="275" r:id="rId6"/>
    <p:sldId id="291" r:id="rId7"/>
    <p:sldId id="257" r:id="rId8"/>
    <p:sldId id="276" r:id="rId9"/>
    <p:sldId id="280" r:id="rId10"/>
    <p:sldId id="261" r:id="rId11"/>
    <p:sldId id="282" r:id="rId12"/>
    <p:sldId id="269" r:id="rId13"/>
    <p:sldId id="278" r:id="rId14"/>
    <p:sldId id="272" r:id="rId15"/>
    <p:sldId id="283" r:id="rId16"/>
    <p:sldId id="273" r:id="rId17"/>
    <p:sldId id="284" r:id="rId18"/>
    <p:sldId id="279" r:id="rId19"/>
    <p:sldId id="286" r:id="rId20"/>
    <p:sldId id="287" r:id="rId21"/>
    <p:sldId id="298" r:id="rId22"/>
    <p:sldId id="271" r:id="rId23"/>
    <p:sldId id="296" r:id="rId24"/>
    <p:sldId id="295" r:id="rId25"/>
    <p:sldId id="294" r:id="rId26"/>
    <p:sldId id="293" r:id="rId27"/>
    <p:sldId id="297" r:id="rId28"/>
    <p:sldId id="292" r:id="rId29"/>
    <p:sldId id="285"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5" d="100"/>
          <a:sy n="65" d="100"/>
        </p:scale>
        <p:origin x="66" y="2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05E1EE-2DB8-474C-A9BE-36DECE0F9862}" type="datetimeFigureOut">
              <a:rPr lang="en-AU" smtClean="0"/>
              <a:t>30/09/2018</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7E0176-B61E-4CA9-8F4E-2732CAE730C9}" type="slidenum">
              <a:rPr lang="en-AU" smtClean="0"/>
              <a:t>‹#›</a:t>
            </a:fld>
            <a:endParaRPr lang="en-AU"/>
          </a:p>
        </p:txBody>
      </p:sp>
    </p:spTree>
    <p:extLst>
      <p:ext uri="{BB962C8B-B14F-4D97-AF65-F5344CB8AC3E}">
        <p14:creationId xmlns:p14="http://schemas.microsoft.com/office/powerpoint/2010/main" val="1533766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87E0176-B61E-4CA9-8F4E-2732CAE730C9}" type="slidenum">
              <a:rPr lang="en-AU" smtClean="0"/>
              <a:t>13</a:t>
            </a:fld>
            <a:endParaRPr lang="en-AU"/>
          </a:p>
        </p:txBody>
      </p:sp>
    </p:spTree>
    <p:extLst>
      <p:ext uri="{BB962C8B-B14F-4D97-AF65-F5344CB8AC3E}">
        <p14:creationId xmlns:p14="http://schemas.microsoft.com/office/powerpoint/2010/main" val="3366773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87E0176-B61E-4CA9-8F4E-2732CAE730C9}" type="slidenum">
              <a:rPr lang="en-AU" smtClean="0"/>
              <a:t>21</a:t>
            </a:fld>
            <a:endParaRPr lang="en-AU"/>
          </a:p>
        </p:txBody>
      </p:sp>
    </p:spTree>
    <p:extLst>
      <p:ext uri="{BB962C8B-B14F-4D97-AF65-F5344CB8AC3E}">
        <p14:creationId xmlns:p14="http://schemas.microsoft.com/office/powerpoint/2010/main" val="37540742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87E0176-B61E-4CA9-8F4E-2732CAE730C9}" type="slidenum">
              <a:rPr lang="en-AU" smtClean="0"/>
              <a:t>22</a:t>
            </a:fld>
            <a:endParaRPr lang="en-AU"/>
          </a:p>
        </p:txBody>
      </p:sp>
    </p:spTree>
    <p:extLst>
      <p:ext uri="{BB962C8B-B14F-4D97-AF65-F5344CB8AC3E}">
        <p14:creationId xmlns:p14="http://schemas.microsoft.com/office/powerpoint/2010/main" val="1408197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4839216F-D75B-467F-A4D9-07154CFE85ED}" type="datetime1">
              <a:rPr lang="en-AU" smtClean="0"/>
              <a:t>30/09/2018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A2CBDE0-722F-44B1-A00C-320D2B1AE3A5}" type="slidenum">
              <a:rPr lang="en-AU" smtClean="0"/>
              <a:t>‹#›</a:t>
            </a:fld>
            <a:endParaRPr lang="en-AU"/>
          </a:p>
        </p:txBody>
      </p:sp>
    </p:spTree>
    <p:extLst>
      <p:ext uri="{BB962C8B-B14F-4D97-AF65-F5344CB8AC3E}">
        <p14:creationId xmlns:p14="http://schemas.microsoft.com/office/powerpoint/2010/main" val="1277325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B49DBFA7-0F2C-4809-B247-B16CA670AAEE}" type="datetime1">
              <a:rPr lang="en-AU" smtClean="0"/>
              <a:t>30/09/2018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A2CBDE0-722F-44B1-A00C-320D2B1AE3A5}" type="slidenum">
              <a:rPr lang="en-AU" smtClean="0"/>
              <a:t>‹#›</a:t>
            </a:fld>
            <a:endParaRPr lang="en-AU"/>
          </a:p>
        </p:txBody>
      </p:sp>
    </p:spTree>
    <p:extLst>
      <p:ext uri="{BB962C8B-B14F-4D97-AF65-F5344CB8AC3E}">
        <p14:creationId xmlns:p14="http://schemas.microsoft.com/office/powerpoint/2010/main" val="220277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CD4E3EDA-DA74-4BB8-94F5-B49F5DEA6205}" type="datetime1">
              <a:rPr lang="en-AU" smtClean="0"/>
              <a:t>30/09/2018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A2CBDE0-722F-44B1-A00C-320D2B1AE3A5}" type="slidenum">
              <a:rPr lang="en-AU" smtClean="0"/>
              <a:t>‹#›</a:t>
            </a:fld>
            <a:endParaRPr lang="en-AU"/>
          </a:p>
        </p:txBody>
      </p:sp>
    </p:spTree>
    <p:extLst>
      <p:ext uri="{BB962C8B-B14F-4D97-AF65-F5344CB8AC3E}">
        <p14:creationId xmlns:p14="http://schemas.microsoft.com/office/powerpoint/2010/main" val="3552476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9D7679AF-B6D8-4B0C-9D74-8677B7CDAFB4}" type="datetime1">
              <a:rPr lang="en-AU" smtClean="0"/>
              <a:t>30/09/2018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A2CBDE0-722F-44B1-A00C-320D2B1AE3A5}" type="slidenum">
              <a:rPr lang="en-AU" smtClean="0"/>
              <a:t>‹#›</a:t>
            </a:fld>
            <a:endParaRPr lang="en-AU"/>
          </a:p>
        </p:txBody>
      </p:sp>
    </p:spTree>
    <p:extLst>
      <p:ext uri="{BB962C8B-B14F-4D97-AF65-F5344CB8AC3E}">
        <p14:creationId xmlns:p14="http://schemas.microsoft.com/office/powerpoint/2010/main" val="260214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B8EA6B-EB85-4571-AB96-8E5A8A865F1D}" type="datetime1">
              <a:rPr lang="en-AU" smtClean="0"/>
              <a:t>30/09/2018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A2CBDE0-722F-44B1-A00C-320D2B1AE3A5}" type="slidenum">
              <a:rPr lang="en-AU" smtClean="0"/>
              <a:t>‹#›</a:t>
            </a:fld>
            <a:endParaRPr lang="en-AU"/>
          </a:p>
        </p:txBody>
      </p:sp>
    </p:spTree>
    <p:extLst>
      <p:ext uri="{BB962C8B-B14F-4D97-AF65-F5344CB8AC3E}">
        <p14:creationId xmlns:p14="http://schemas.microsoft.com/office/powerpoint/2010/main" val="1862116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9D7105AB-1CD3-4320-82FA-1CA5B4F847DD}" type="datetime1">
              <a:rPr lang="en-AU" smtClean="0"/>
              <a:t>30/09/2018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A2CBDE0-722F-44B1-A00C-320D2B1AE3A5}" type="slidenum">
              <a:rPr lang="en-AU" smtClean="0"/>
              <a:t>‹#›</a:t>
            </a:fld>
            <a:endParaRPr lang="en-AU"/>
          </a:p>
        </p:txBody>
      </p:sp>
    </p:spTree>
    <p:extLst>
      <p:ext uri="{BB962C8B-B14F-4D97-AF65-F5344CB8AC3E}">
        <p14:creationId xmlns:p14="http://schemas.microsoft.com/office/powerpoint/2010/main" val="3359296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BF02DDBA-66BC-413E-B79B-911769FB3ED1}" type="datetime1">
              <a:rPr lang="en-AU" smtClean="0"/>
              <a:t>30/09/2018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0A2CBDE0-722F-44B1-A00C-320D2B1AE3A5}" type="slidenum">
              <a:rPr lang="en-AU" smtClean="0"/>
              <a:t>‹#›</a:t>
            </a:fld>
            <a:endParaRPr lang="en-AU"/>
          </a:p>
        </p:txBody>
      </p:sp>
    </p:spTree>
    <p:extLst>
      <p:ext uri="{BB962C8B-B14F-4D97-AF65-F5344CB8AC3E}">
        <p14:creationId xmlns:p14="http://schemas.microsoft.com/office/powerpoint/2010/main" val="3179551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FCDF283C-7F28-4766-B02C-E3180259343F}" type="datetime1">
              <a:rPr lang="en-AU" smtClean="0"/>
              <a:t>30/09/2018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0A2CBDE0-722F-44B1-A00C-320D2B1AE3A5}" type="slidenum">
              <a:rPr lang="en-AU" smtClean="0"/>
              <a:t>‹#›</a:t>
            </a:fld>
            <a:endParaRPr lang="en-AU"/>
          </a:p>
        </p:txBody>
      </p:sp>
    </p:spTree>
    <p:extLst>
      <p:ext uri="{BB962C8B-B14F-4D97-AF65-F5344CB8AC3E}">
        <p14:creationId xmlns:p14="http://schemas.microsoft.com/office/powerpoint/2010/main" val="3702141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9BF7E6-890B-473B-B265-4E88A6105AD7}" type="datetime1">
              <a:rPr lang="en-AU" smtClean="0"/>
              <a:t>30/09/2018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0A2CBDE0-722F-44B1-A00C-320D2B1AE3A5}" type="slidenum">
              <a:rPr lang="en-AU" smtClean="0"/>
              <a:t>‹#›</a:t>
            </a:fld>
            <a:endParaRPr lang="en-AU"/>
          </a:p>
        </p:txBody>
      </p:sp>
    </p:spTree>
    <p:extLst>
      <p:ext uri="{BB962C8B-B14F-4D97-AF65-F5344CB8AC3E}">
        <p14:creationId xmlns:p14="http://schemas.microsoft.com/office/powerpoint/2010/main" val="3990249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FA29223-2DE0-4C8D-BB36-EFF970C19610}" type="datetime1">
              <a:rPr lang="en-AU" smtClean="0"/>
              <a:t>30/09/2018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A2CBDE0-722F-44B1-A00C-320D2B1AE3A5}" type="slidenum">
              <a:rPr lang="en-AU" smtClean="0"/>
              <a:t>‹#›</a:t>
            </a:fld>
            <a:endParaRPr lang="en-AU"/>
          </a:p>
        </p:txBody>
      </p:sp>
    </p:spTree>
    <p:extLst>
      <p:ext uri="{BB962C8B-B14F-4D97-AF65-F5344CB8AC3E}">
        <p14:creationId xmlns:p14="http://schemas.microsoft.com/office/powerpoint/2010/main" val="1572931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C55F4FA-8B51-4155-BE12-052B5BCA5152}" type="datetime1">
              <a:rPr lang="en-AU" smtClean="0"/>
              <a:t>30/09/2018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A2CBDE0-722F-44B1-A00C-320D2B1AE3A5}" type="slidenum">
              <a:rPr lang="en-AU" smtClean="0"/>
              <a:t>‹#›</a:t>
            </a:fld>
            <a:endParaRPr lang="en-AU"/>
          </a:p>
        </p:txBody>
      </p:sp>
    </p:spTree>
    <p:extLst>
      <p:ext uri="{BB962C8B-B14F-4D97-AF65-F5344CB8AC3E}">
        <p14:creationId xmlns:p14="http://schemas.microsoft.com/office/powerpoint/2010/main" val="3448709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157DE2-616F-4DBA-A9C2-23DC004F6C09}" type="datetime1">
              <a:rPr lang="en-AU" smtClean="0"/>
              <a:t>30/09/2018</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2CBDE0-722F-44B1-A00C-320D2B1AE3A5}" type="slidenum">
              <a:rPr lang="en-AU" smtClean="0"/>
              <a:t>‹#›</a:t>
            </a:fld>
            <a:endParaRPr lang="en-AU"/>
          </a:p>
        </p:txBody>
      </p:sp>
    </p:spTree>
    <p:extLst>
      <p:ext uri="{BB962C8B-B14F-4D97-AF65-F5344CB8AC3E}">
        <p14:creationId xmlns:p14="http://schemas.microsoft.com/office/powerpoint/2010/main" val="1703501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biblegateway.com/passage/?search=Lev+19:17-18&amp;version=NKJV#fen-NKJV-3299a"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7590" y="661736"/>
            <a:ext cx="9144000" cy="2180251"/>
          </a:xfrm>
        </p:spPr>
        <p:txBody>
          <a:bodyPr>
            <a:normAutofit/>
          </a:bodyPr>
          <a:lstStyle/>
          <a:p>
            <a:r>
              <a:rPr lang="en-US" sz="2700" b="1" dirty="0">
                <a:solidFill>
                  <a:srgbClr val="FF0000"/>
                </a:solidFill>
              </a:rPr>
              <a:t>Assembly of Confessing Congregations </a:t>
            </a:r>
            <a:br>
              <a:rPr lang="en-US" sz="2700" b="1" dirty="0"/>
            </a:br>
            <a:r>
              <a:rPr lang="en-US" sz="2700" b="1" dirty="0">
                <a:solidFill>
                  <a:srgbClr val="FF0000"/>
                </a:solidFill>
              </a:rPr>
              <a:t>2018 Conference</a:t>
            </a:r>
            <a:br>
              <a:rPr lang="en-US" sz="2700" b="1" dirty="0"/>
            </a:br>
            <a:r>
              <a:rPr lang="en-US" sz="2700" b="1" dirty="0"/>
              <a:t>Rev Walter and Dr Katherine </a:t>
            </a:r>
            <a:r>
              <a:rPr lang="en-US" sz="2700" b="1" dirty="0" err="1"/>
              <a:t>Abetz</a:t>
            </a:r>
            <a:br>
              <a:rPr lang="en-US" sz="2700" b="1" dirty="0"/>
            </a:br>
            <a:r>
              <a:rPr lang="en-US" b="1" dirty="0"/>
              <a:t>Swimming between the Flags</a:t>
            </a:r>
            <a:endParaRPr lang="en-AU" b="1" dirty="0"/>
          </a:p>
        </p:txBody>
      </p:sp>
      <p:sp>
        <p:nvSpPr>
          <p:cNvPr id="3" name="Subtitle 2"/>
          <p:cNvSpPr>
            <a:spLocks noGrp="1"/>
          </p:cNvSpPr>
          <p:nvPr>
            <p:ph type="subTitle" idx="1"/>
          </p:nvPr>
        </p:nvSpPr>
        <p:spPr>
          <a:xfrm>
            <a:off x="1524000" y="5661275"/>
            <a:ext cx="9144000" cy="1144951"/>
          </a:xfrm>
        </p:spPr>
        <p:txBody>
          <a:bodyPr>
            <a:normAutofit fontScale="92500" lnSpcReduction="20000"/>
          </a:bodyPr>
          <a:lstStyle/>
          <a:p>
            <a:r>
              <a:rPr lang="en-US" i="1" dirty="0"/>
              <a:t>If you be unwilling to serve the Lord, choose this day whom you will serve, Whether the gods your fathers served in the region beyond the River, Or the gods of the Amorites in whose land you dwell But as for me and my house, we will serve the Lord</a:t>
            </a:r>
            <a:r>
              <a:rPr lang="en-US" dirty="0"/>
              <a:t>. </a:t>
            </a:r>
            <a:r>
              <a:rPr lang="en-US" b="1" dirty="0"/>
              <a:t>Joshua 24: 15</a:t>
            </a:r>
            <a:endParaRPr lang="en-AU" b="1" dirty="0"/>
          </a:p>
          <a:p>
            <a:endParaRPr lang="en-US" dirty="0"/>
          </a:p>
        </p:txBody>
      </p:sp>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8165" y="3038168"/>
            <a:ext cx="4314534" cy="242692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1754853" y="6436895"/>
            <a:ext cx="437147" cy="369332"/>
          </a:xfrm>
          <a:prstGeom prst="rect">
            <a:avLst/>
          </a:prstGeom>
          <a:noFill/>
        </p:spPr>
        <p:txBody>
          <a:bodyPr wrap="square" rtlCol="0">
            <a:spAutoFit/>
          </a:bodyPr>
          <a:lstStyle/>
          <a:p>
            <a:fld id="{142E08D8-4D2E-48D0-AF63-AFAD468D01D7}" type="slidenum">
              <a:rPr lang="en-AU" smtClean="0"/>
              <a:t>1</a:t>
            </a:fld>
            <a:endParaRPr lang="en-AU" dirty="0"/>
          </a:p>
        </p:txBody>
      </p:sp>
      <p:sp>
        <p:nvSpPr>
          <p:cNvPr id="5" name="Slide Number Placeholder 4"/>
          <p:cNvSpPr>
            <a:spLocks noGrp="1"/>
          </p:cNvSpPr>
          <p:nvPr>
            <p:ph type="sldNum" sz="quarter" idx="12"/>
          </p:nvPr>
        </p:nvSpPr>
        <p:spPr/>
        <p:txBody>
          <a:bodyPr/>
          <a:lstStyle/>
          <a:p>
            <a:fld id="{0A2CBDE0-722F-44B1-A00C-320D2B1AE3A5}" type="slidenum">
              <a:rPr lang="en-AU" smtClean="0"/>
              <a:t>1</a:t>
            </a:fld>
            <a:endParaRPr lang="en-AU"/>
          </a:p>
        </p:txBody>
      </p:sp>
    </p:spTree>
    <p:extLst>
      <p:ext uri="{BB962C8B-B14F-4D97-AF65-F5344CB8AC3E}">
        <p14:creationId xmlns:p14="http://schemas.microsoft.com/office/powerpoint/2010/main" val="3482872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SELF-DEFINITION  vs  CREATURE-HOOD</a:t>
            </a:r>
            <a:endParaRPr lang="en-AU" b="1" dirty="0"/>
          </a:p>
        </p:txBody>
      </p:sp>
      <p:sp>
        <p:nvSpPr>
          <p:cNvPr id="3" name="Content Placeholder 2"/>
          <p:cNvSpPr>
            <a:spLocks noGrp="1"/>
          </p:cNvSpPr>
          <p:nvPr>
            <p:ph idx="1"/>
          </p:nvPr>
        </p:nvSpPr>
        <p:spPr/>
        <p:txBody>
          <a:bodyPr>
            <a:normAutofit/>
          </a:bodyPr>
          <a:lstStyle/>
          <a:p>
            <a:pPr marL="0" indent="0" algn="ctr">
              <a:buNone/>
            </a:pPr>
            <a:r>
              <a:rPr lang="en-US" dirty="0"/>
              <a:t>We are the Assembly of Confessing Congregations</a:t>
            </a:r>
          </a:p>
          <a:p>
            <a:pPr marL="0" indent="0" algn="ctr">
              <a:buNone/>
            </a:pPr>
            <a:endParaRPr lang="en-US" dirty="0"/>
          </a:p>
          <a:p>
            <a:pPr marL="0" lvl="0" indent="0" algn="ctr">
              <a:buNone/>
            </a:pPr>
            <a:r>
              <a:rPr lang="en-US" dirty="0">
                <a:solidFill>
                  <a:prstClr val="black"/>
                </a:solidFill>
              </a:rPr>
              <a:t>Are we trying to make a name for ourselves?</a:t>
            </a:r>
          </a:p>
          <a:p>
            <a:pPr marL="0" indent="0" algn="ctr">
              <a:buNone/>
            </a:pPr>
            <a:r>
              <a:rPr lang="en-US" dirty="0"/>
              <a:t>Do we swim grumpily on the </a:t>
            </a:r>
            <a:r>
              <a:rPr lang="en-US" dirty="0">
                <a:solidFill>
                  <a:srgbClr val="FF0000"/>
                </a:solidFill>
              </a:rPr>
              <a:t>Fortress Mentality </a:t>
            </a:r>
            <a:r>
              <a:rPr lang="en-US" dirty="0"/>
              <a:t>side?</a:t>
            </a:r>
          </a:p>
          <a:p>
            <a:pPr marL="0" indent="0" algn="ctr">
              <a:buNone/>
            </a:pPr>
            <a:r>
              <a:rPr lang="en-US" dirty="0"/>
              <a:t>Are we being unnecessarily divisive? </a:t>
            </a:r>
          </a:p>
          <a:p>
            <a:pPr marL="0" indent="0" algn="ctr">
              <a:buNone/>
            </a:pPr>
            <a:r>
              <a:rPr lang="en-US" dirty="0"/>
              <a:t>Are we arrogant in our rejection of the UC Assembly decision?</a:t>
            </a:r>
          </a:p>
          <a:p>
            <a:pPr marL="0" indent="0" algn="ctr">
              <a:buNone/>
            </a:pPr>
            <a:r>
              <a:rPr lang="en-US" dirty="0"/>
              <a:t> </a:t>
            </a:r>
          </a:p>
          <a:p>
            <a:pPr marL="0" indent="0" algn="ctr">
              <a:buNone/>
            </a:pPr>
            <a:r>
              <a:rPr lang="en-US" dirty="0"/>
              <a:t>Do we relish our </a:t>
            </a:r>
            <a:r>
              <a:rPr lang="en-US" dirty="0">
                <a:solidFill>
                  <a:srgbClr val="FF0000"/>
                </a:solidFill>
              </a:rPr>
              <a:t>obedience / delegated authority </a:t>
            </a:r>
            <a:r>
              <a:rPr lang="en-US" dirty="0"/>
              <a:t> between the flags?</a:t>
            </a:r>
          </a:p>
          <a:p>
            <a:pPr marL="0" indent="0">
              <a:buNone/>
            </a:pPr>
            <a:endParaRPr lang="en-US" dirty="0"/>
          </a:p>
          <a:p>
            <a:pPr marL="0" indent="0">
              <a:buNone/>
            </a:pPr>
            <a:endParaRPr lang="en-AU" dirty="0"/>
          </a:p>
        </p:txBody>
      </p:sp>
      <p:sp>
        <p:nvSpPr>
          <p:cNvPr id="4" name="Slide Number Placeholder 3"/>
          <p:cNvSpPr>
            <a:spLocks noGrp="1"/>
          </p:cNvSpPr>
          <p:nvPr>
            <p:ph type="sldNum" sz="quarter" idx="12"/>
          </p:nvPr>
        </p:nvSpPr>
        <p:spPr/>
        <p:txBody>
          <a:bodyPr/>
          <a:lstStyle/>
          <a:p>
            <a:fld id="{0A2CBDE0-722F-44B1-A00C-320D2B1AE3A5}" type="slidenum">
              <a:rPr lang="en-AU" smtClean="0"/>
              <a:t>10</a:t>
            </a:fld>
            <a:endParaRPr lang="en-AU"/>
          </a:p>
        </p:txBody>
      </p:sp>
    </p:spTree>
    <p:extLst>
      <p:ext uri="{BB962C8B-B14F-4D97-AF65-F5344CB8AC3E}">
        <p14:creationId xmlns:p14="http://schemas.microsoft.com/office/powerpoint/2010/main" val="107874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t>Where do </a:t>
            </a:r>
            <a:r>
              <a:rPr lang="en-AU" b="1" dirty="0"/>
              <a:t>our</a:t>
            </a:r>
            <a:r>
              <a:rPr lang="en-AU" dirty="0"/>
              <a:t> flags go?</a:t>
            </a:r>
          </a:p>
        </p:txBody>
      </p:sp>
      <p:sp>
        <p:nvSpPr>
          <p:cNvPr id="3" name="Content Placeholder 2"/>
          <p:cNvSpPr>
            <a:spLocks noGrp="1"/>
          </p:cNvSpPr>
          <p:nvPr>
            <p:ph idx="1"/>
          </p:nvPr>
        </p:nvSpPr>
        <p:spPr/>
        <p:txBody>
          <a:bodyPr/>
          <a:lstStyle/>
          <a:p>
            <a:pPr marL="0" indent="0" algn="ctr">
              <a:buNone/>
            </a:pPr>
            <a:r>
              <a:rPr lang="en-AU" dirty="0"/>
              <a:t>Where do we tell people to swim </a:t>
            </a:r>
          </a:p>
          <a:p>
            <a:pPr marL="0" indent="0" algn="ctr">
              <a:buNone/>
            </a:pPr>
            <a:r>
              <a:rPr lang="en-AU" dirty="0"/>
              <a:t>On the lines in the sand already drawn by God?</a:t>
            </a:r>
          </a:p>
          <a:p>
            <a:pPr marL="0" indent="0" algn="ctr">
              <a:buNone/>
            </a:pPr>
            <a:r>
              <a:rPr lang="en-AU" dirty="0"/>
              <a:t>Or do we put our flags somewhere else?</a:t>
            </a:r>
          </a:p>
          <a:p>
            <a:pPr marL="0" indent="0">
              <a:buNone/>
            </a:pPr>
            <a:endParaRPr lang="en-US" dirty="0"/>
          </a:p>
          <a:p>
            <a:pPr marL="0" indent="0">
              <a:buNone/>
            </a:pPr>
            <a:r>
              <a:rPr lang="en-US" dirty="0"/>
              <a:t>As an Assembly we have claimed authority to set up the flags, so congregations will know where to swim, “to do church properly” if you like.</a:t>
            </a:r>
            <a:endParaRPr lang="en-AU" dirty="0"/>
          </a:p>
          <a:p>
            <a:pPr marL="0" indent="0">
              <a:buNone/>
            </a:pPr>
            <a:r>
              <a:rPr lang="en-US" dirty="0"/>
              <a:t>This is a delegated authority from the Lord of the Church, not a matter of self-definition, nor taking on the </a:t>
            </a:r>
            <a:r>
              <a:rPr lang="en-US" dirty="0" err="1"/>
              <a:t>colours</a:t>
            </a:r>
            <a:r>
              <a:rPr lang="en-US" dirty="0"/>
              <a:t> of our society.</a:t>
            </a:r>
            <a:endParaRPr lang="en-AU" dirty="0"/>
          </a:p>
          <a:p>
            <a:pPr marL="0" indent="0" algn="ctr">
              <a:buNone/>
            </a:pPr>
            <a:endParaRPr lang="en-AU" dirty="0"/>
          </a:p>
        </p:txBody>
      </p:sp>
      <p:sp>
        <p:nvSpPr>
          <p:cNvPr id="5" name="Slide Number Placeholder 4"/>
          <p:cNvSpPr>
            <a:spLocks noGrp="1"/>
          </p:cNvSpPr>
          <p:nvPr>
            <p:ph type="sldNum" sz="quarter" idx="12"/>
          </p:nvPr>
        </p:nvSpPr>
        <p:spPr/>
        <p:txBody>
          <a:bodyPr/>
          <a:lstStyle/>
          <a:p>
            <a:fld id="{0A2CBDE0-722F-44B1-A00C-320D2B1AE3A5}" type="slidenum">
              <a:rPr lang="en-AU" smtClean="0"/>
              <a:t>11</a:t>
            </a:fld>
            <a:endParaRPr lang="en-AU"/>
          </a:p>
        </p:txBody>
      </p:sp>
    </p:spTree>
    <p:extLst>
      <p:ext uri="{BB962C8B-B14F-4D97-AF65-F5344CB8AC3E}">
        <p14:creationId xmlns:p14="http://schemas.microsoft.com/office/powerpoint/2010/main" val="2457926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5642" y="409074"/>
            <a:ext cx="11093116" cy="6184231"/>
          </a:xfrm>
        </p:spPr>
        <p:txBody>
          <a:bodyPr>
            <a:noAutofit/>
          </a:bodyPr>
          <a:lstStyle/>
          <a:p>
            <a:pPr marL="0" indent="0">
              <a:buNone/>
            </a:pPr>
            <a:r>
              <a:rPr lang="en-US" sz="3200" dirty="0"/>
              <a:t>				   As for me and </a:t>
            </a:r>
          </a:p>
          <a:p>
            <a:pPr marL="0" indent="0">
              <a:buNone/>
            </a:pPr>
            <a:r>
              <a:rPr lang="en-US" sz="3200" dirty="0"/>
              <a:t>				   house, we will</a:t>
            </a:r>
          </a:p>
          <a:p>
            <a:pPr marL="0" indent="0">
              <a:buNone/>
            </a:pPr>
            <a:r>
              <a:rPr lang="en-US" sz="3200" dirty="0"/>
              <a:t>	   			   serve the Lord.					</a:t>
            </a:r>
          </a:p>
          <a:p>
            <a:pPr marL="0" indent="0">
              <a:buNone/>
            </a:pPr>
            <a:endParaRPr lang="en-US" sz="3200" dirty="0"/>
          </a:p>
          <a:p>
            <a:pPr marL="0" indent="0">
              <a:buNone/>
            </a:pPr>
            <a:endParaRPr lang="en-US" sz="3200" dirty="0"/>
          </a:p>
          <a:p>
            <a:pPr marL="0" indent="0">
              <a:buNone/>
            </a:pPr>
            <a:endParaRPr lang="en-US" sz="3200" dirty="0"/>
          </a:p>
          <a:p>
            <a:pPr marL="0" indent="0">
              <a:buNone/>
            </a:pPr>
            <a:endParaRPr lang="en-US" sz="3200" dirty="0"/>
          </a:p>
          <a:p>
            <a:pPr marL="0" indent="0">
              <a:buNone/>
            </a:pPr>
            <a:r>
              <a:rPr lang="en-US" sz="3200" dirty="0"/>
              <a:t> </a:t>
            </a:r>
          </a:p>
          <a:p>
            <a:pPr marL="0" indent="0">
              <a:buNone/>
            </a:pPr>
            <a:endParaRPr lang="en-US" sz="3200" dirty="0"/>
          </a:p>
          <a:p>
            <a:pPr marL="0" indent="0">
              <a:buNone/>
            </a:pPr>
            <a:r>
              <a:rPr lang="en-US" sz="3200" dirty="0"/>
              <a:t>   Progressive 		       Obedience	               Fortress Mentality</a:t>
            </a:r>
          </a:p>
          <a:p>
            <a:pPr marL="0" indent="0">
              <a:buNone/>
            </a:pPr>
            <a:r>
              <a:rPr lang="en-US" sz="3200" dirty="0"/>
              <a:t>   Mentality		 </a:t>
            </a:r>
            <a:r>
              <a:rPr lang="en-US" dirty="0"/>
              <a:t>Delegated Authority</a:t>
            </a:r>
          </a:p>
          <a:p>
            <a:pPr marL="0" indent="0">
              <a:buNone/>
            </a:pPr>
            <a:endParaRPr lang="en-AU" sz="3200" dirty="0"/>
          </a:p>
        </p:txBody>
      </p:sp>
      <p:pic>
        <p:nvPicPr>
          <p:cNvPr id="4"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194748"/>
            <a:ext cx="12192000" cy="3182636"/>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flipH="1">
            <a:off x="3104147" y="3645568"/>
            <a:ext cx="1479885" cy="3235712"/>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8277726" y="5236495"/>
            <a:ext cx="445169" cy="1644785"/>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flipV="1">
            <a:off x="7892716" y="3645178"/>
            <a:ext cx="204537" cy="91479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0A2CBDE0-722F-44B1-A00C-320D2B1AE3A5}" type="slidenum">
              <a:rPr lang="en-AU" smtClean="0"/>
              <a:t>12</a:t>
            </a:fld>
            <a:endParaRPr lang="en-AU"/>
          </a:p>
        </p:txBody>
      </p:sp>
    </p:spTree>
    <p:extLst>
      <p:ext uri="{BB962C8B-B14F-4D97-AF65-F5344CB8AC3E}">
        <p14:creationId xmlns:p14="http://schemas.microsoft.com/office/powerpoint/2010/main" val="201432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1183" y="589547"/>
            <a:ext cx="11085340" cy="5943600"/>
          </a:xfrm>
        </p:spPr>
        <p:txBody>
          <a:bodyPr>
            <a:normAutofit fontScale="92500" lnSpcReduction="20000"/>
          </a:bodyPr>
          <a:lstStyle/>
          <a:p>
            <a:pPr marL="0" indent="0" algn="ctr">
              <a:buNone/>
            </a:pPr>
            <a:endParaRPr lang="en-US" sz="1400" dirty="0">
              <a:solidFill>
                <a:srgbClr val="FF0000"/>
              </a:solidFill>
            </a:endParaRPr>
          </a:p>
          <a:p>
            <a:pPr marL="0" indent="0" algn="ctr">
              <a:buNone/>
            </a:pPr>
            <a:r>
              <a:rPr lang="en-US" dirty="0"/>
              <a:t>The New Covenant    [Disruption of Israel  - Resurrection]</a:t>
            </a:r>
          </a:p>
          <a:p>
            <a:pPr marL="0" indent="0">
              <a:buNone/>
            </a:pPr>
            <a:endParaRPr lang="en-US" sz="1400" dirty="0"/>
          </a:p>
          <a:p>
            <a:pPr marL="0" indent="0">
              <a:buNone/>
            </a:pPr>
            <a:endParaRPr lang="en-US" sz="1400" dirty="0"/>
          </a:p>
          <a:p>
            <a:pPr marL="0" indent="0" algn="ctr">
              <a:buNone/>
            </a:pPr>
            <a:r>
              <a:rPr lang="en-US" dirty="0"/>
              <a:t>20</a:t>
            </a:r>
            <a:r>
              <a:rPr lang="en-US" baseline="30000" dirty="0"/>
              <a:t>th</a:t>
            </a:r>
            <a:r>
              <a:rPr lang="en-US" dirty="0"/>
              <a:t> /21</a:t>
            </a:r>
            <a:r>
              <a:rPr lang="en-US" baseline="30000" dirty="0"/>
              <a:t>st</a:t>
            </a:r>
            <a:r>
              <a:rPr lang="en-US" dirty="0"/>
              <a:t> Century disruption by UCA Assembly</a:t>
            </a:r>
          </a:p>
          <a:p>
            <a:pPr marL="0" indent="0" algn="ctr">
              <a:buNone/>
            </a:pPr>
            <a:r>
              <a:rPr lang="en-US" dirty="0"/>
              <a:t> to declare “sin” to be  “not sin”</a:t>
            </a:r>
          </a:p>
          <a:p>
            <a:pPr marL="0" indent="0" algn="ctr">
              <a:buNone/>
            </a:pPr>
            <a:r>
              <a:rPr lang="en-US" dirty="0"/>
              <a:t>and go for “INCLUSION” </a:t>
            </a:r>
          </a:p>
          <a:p>
            <a:pPr marL="0" indent="0" algn="ctr">
              <a:buNone/>
            </a:pPr>
            <a:r>
              <a:rPr lang="en-US" sz="5400" dirty="0">
                <a:solidFill>
                  <a:srgbClr val="00B0F0"/>
                </a:solidFill>
              </a:rPr>
              <a:t>BUT</a:t>
            </a:r>
          </a:p>
          <a:p>
            <a:pPr marL="0" indent="0">
              <a:buNone/>
            </a:pPr>
            <a:r>
              <a:rPr lang="en-US" dirty="0">
                <a:solidFill>
                  <a:srgbClr val="FF0000"/>
                </a:solidFill>
              </a:rPr>
              <a:t>			Do we have a new revelation for this?</a:t>
            </a:r>
          </a:p>
          <a:p>
            <a:pPr marL="0" indent="0">
              <a:buNone/>
            </a:pPr>
            <a:endParaRPr lang="en-US" dirty="0"/>
          </a:p>
          <a:p>
            <a:pPr marL="0" indent="0" algn="ctr">
              <a:buNone/>
            </a:pPr>
            <a:r>
              <a:rPr lang="en-US" dirty="0"/>
              <a:t>We need to ask these people </a:t>
            </a:r>
          </a:p>
          <a:p>
            <a:pPr marL="0" indent="0" algn="ctr">
              <a:buNone/>
            </a:pPr>
            <a:r>
              <a:rPr lang="en-US" dirty="0"/>
              <a:t>“What new prophecies  or signs from God give you permission to do a rule change?”</a:t>
            </a:r>
            <a:endParaRPr lang="en-AU" dirty="0"/>
          </a:p>
          <a:p>
            <a:pPr marL="0" indent="0" algn="ctr">
              <a:buNone/>
            </a:pPr>
            <a:r>
              <a:rPr lang="en-US" dirty="0"/>
              <a:t>The Apostle Paul would say to them,  </a:t>
            </a:r>
          </a:p>
          <a:p>
            <a:pPr marL="0" indent="0" algn="ctr">
              <a:buNone/>
            </a:pPr>
            <a:r>
              <a:rPr lang="en-US" dirty="0"/>
              <a:t>“Sounds like another Jesus, another Spirit, another Gospel.”</a:t>
            </a:r>
            <a:endParaRPr lang="en-AU" dirty="0"/>
          </a:p>
          <a:p>
            <a:pPr marL="0" indent="0">
              <a:buNone/>
            </a:pPr>
            <a:endParaRPr lang="en-US" dirty="0">
              <a:solidFill>
                <a:srgbClr val="FF0000"/>
              </a:solidFill>
            </a:endParaRPr>
          </a:p>
        </p:txBody>
      </p:sp>
      <p:sp>
        <p:nvSpPr>
          <p:cNvPr id="4" name="Slide Number Placeholder 3"/>
          <p:cNvSpPr>
            <a:spLocks noGrp="1"/>
          </p:cNvSpPr>
          <p:nvPr>
            <p:ph type="sldNum" sz="quarter" idx="12"/>
          </p:nvPr>
        </p:nvSpPr>
        <p:spPr/>
        <p:txBody>
          <a:bodyPr/>
          <a:lstStyle/>
          <a:p>
            <a:fld id="{0A2CBDE0-722F-44B1-A00C-320D2B1AE3A5}" type="slidenum">
              <a:rPr lang="en-AU" smtClean="0"/>
              <a:t>13</a:t>
            </a:fld>
            <a:endParaRPr lang="en-AU"/>
          </a:p>
        </p:txBody>
      </p:sp>
    </p:spTree>
    <p:extLst>
      <p:ext uri="{BB962C8B-B14F-4D97-AF65-F5344CB8AC3E}">
        <p14:creationId xmlns:p14="http://schemas.microsoft.com/office/powerpoint/2010/main" val="2622569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2367" y="136525"/>
            <a:ext cx="10599821" cy="6721475"/>
          </a:xfrm>
        </p:spPr>
        <p:txBody>
          <a:bodyPr>
            <a:noAutofit/>
          </a:bodyPr>
          <a:lstStyle/>
          <a:p>
            <a:pPr marL="0" indent="0" algn="ctr">
              <a:buNone/>
            </a:pPr>
            <a:r>
              <a:rPr lang="en-US" sz="3200" dirty="0"/>
              <a:t>As for me and my house, we will serve the Lord.</a:t>
            </a:r>
          </a:p>
          <a:p>
            <a:pPr marL="0" indent="0">
              <a:buNone/>
            </a:pPr>
            <a:r>
              <a:rPr lang="en-US" dirty="0"/>
              <a:t>Remember </a:t>
            </a:r>
            <a:r>
              <a:rPr lang="en-US" b="1" dirty="0"/>
              <a:t>2 Timothy 1:7</a:t>
            </a:r>
            <a:r>
              <a:rPr lang="en-US" dirty="0"/>
              <a:t>:  </a:t>
            </a:r>
            <a:r>
              <a:rPr lang="en-US" i="1" dirty="0"/>
              <a:t>God has not given us a spirit of cowardice,  but a spirit of power, and of love, and of self-discipline.</a:t>
            </a:r>
            <a:endParaRPr lang="en-AU" i="1" dirty="0"/>
          </a:p>
          <a:p>
            <a:pPr marL="0" indent="0">
              <a:buNone/>
            </a:pPr>
            <a:r>
              <a:rPr lang="en-US" sz="3200" dirty="0"/>
              <a:t>	</a:t>
            </a:r>
          </a:p>
          <a:p>
            <a:pPr marL="0" indent="0">
              <a:buNone/>
            </a:pPr>
            <a:r>
              <a:rPr lang="en-US" sz="3200" dirty="0"/>
              <a:t>			        </a:t>
            </a:r>
          </a:p>
          <a:p>
            <a:pPr marL="0" indent="0">
              <a:buNone/>
            </a:pPr>
            <a:endParaRPr lang="en-US" sz="3200" dirty="0"/>
          </a:p>
          <a:p>
            <a:pPr marL="0" indent="0">
              <a:buNone/>
            </a:pPr>
            <a:endParaRPr lang="en-US" sz="3200" dirty="0"/>
          </a:p>
          <a:p>
            <a:pPr marL="0" indent="0">
              <a:buNone/>
            </a:pPr>
            <a:endParaRPr lang="en-US" sz="3200" dirty="0"/>
          </a:p>
          <a:p>
            <a:pPr marL="0" indent="0">
              <a:buNone/>
            </a:pPr>
            <a:r>
              <a:rPr lang="en-US" sz="3200" dirty="0"/>
              <a:t> </a:t>
            </a:r>
          </a:p>
          <a:p>
            <a:pPr marL="0" indent="0">
              <a:buNone/>
            </a:pPr>
            <a:endParaRPr lang="en-US" sz="3200" dirty="0"/>
          </a:p>
          <a:p>
            <a:pPr marL="0" indent="0">
              <a:buNone/>
            </a:pPr>
            <a:r>
              <a:rPr lang="en-US" sz="3200" dirty="0"/>
              <a:t>    Progressive 		       Obedience	          Fortress </a:t>
            </a:r>
          </a:p>
          <a:p>
            <a:pPr marL="0" indent="0">
              <a:buNone/>
            </a:pPr>
            <a:r>
              <a:rPr lang="en-US" sz="3200" dirty="0"/>
              <a:t>    Mentality		Delegated Authority    Mentality</a:t>
            </a:r>
          </a:p>
          <a:p>
            <a:pPr marL="0" indent="0">
              <a:buNone/>
            </a:pPr>
            <a:r>
              <a:rPr lang="en-US" sz="2000" dirty="0"/>
              <a:t>				</a:t>
            </a:r>
            <a:endParaRPr lang="en-AU" sz="3200" dirty="0"/>
          </a:p>
        </p:txBody>
      </p:sp>
      <p:pic>
        <p:nvPicPr>
          <p:cNvPr id="4"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1885" y="2386986"/>
            <a:ext cx="2880877" cy="3243793"/>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4523874" y="4006516"/>
            <a:ext cx="5923" cy="285148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8109284" y="4006516"/>
            <a:ext cx="12032" cy="2851484"/>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0A2CBDE0-722F-44B1-A00C-320D2B1AE3A5}" type="slidenum">
              <a:rPr lang="en-AU" smtClean="0"/>
              <a:t>14</a:t>
            </a:fld>
            <a:endParaRPr lang="en-AU"/>
          </a:p>
        </p:txBody>
      </p:sp>
    </p:spTree>
    <p:extLst>
      <p:ext uri="{BB962C8B-B14F-4D97-AF65-F5344CB8AC3E}">
        <p14:creationId xmlns:p14="http://schemas.microsoft.com/office/powerpoint/2010/main" val="3990195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73768"/>
            <a:ext cx="10515600" cy="5503195"/>
          </a:xfrm>
        </p:spPr>
        <p:txBody>
          <a:bodyPr/>
          <a:lstStyle/>
          <a:p>
            <a:pPr marL="0" indent="0">
              <a:buNone/>
            </a:pPr>
            <a:endParaRPr lang="en-AU" dirty="0"/>
          </a:p>
          <a:p>
            <a:pPr marL="0" indent="0" algn="ctr">
              <a:buNone/>
            </a:pPr>
            <a:r>
              <a:rPr lang="en-AU" sz="3200" dirty="0"/>
              <a:t>Declaring sinful what is not sinful</a:t>
            </a:r>
          </a:p>
          <a:p>
            <a:pPr marL="0" indent="0" algn="ctr">
              <a:buNone/>
            </a:pPr>
            <a:r>
              <a:rPr lang="en-AU" sz="3200" dirty="0"/>
              <a:t>Claiming  God to be a hard task master.</a:t>
            </a:r>
          </a:p>
          <a:p>
            <a:pPr marL="0" indent="0" algn="ctr">
              <a:buNone/>
            </a:pPr>
            <a:r>
              <a:rPr lang="en-AU" sz="3200" dirty="0"/>
              <a:t>Narrowing things down.</a:t>
            </a:r>
          </a:p>
          <a:p>
            <a:pPr marL="0" indent="0" algn="ctr">
              <a:buNone/>
            </a:pPr>
            <a:endParaRPr lang="en-AU" sz="3200" dirty="0"/>
          </a:p>
          <a:p>
            <a:pPr marL="0" indent="0" algn="ctr">
              <a:buNone/>
            </a:pPr>
            <a:r>
              <a:rPr lang="en-AU" sz="5400" dirty="0">
                <a:solidFill>
                  <a:srgbClr val="00B0F0"/>
                </a:solidFill>
              </a:rPr>
              <a:t>BUT</a:t>
            </a:r>
          </a:p>
          <a:p>
            <a:pPr marL="0" lvl="0" indent="0" algn="ctr">
              <a:buNone/>
            </a:pPr>
            <a:r>
              <a:rPr lang="en-US" dirty="0">
                <a:solidFill>
                  <a:srgbClr val="FF0000"/>
                </a:solidFill>
              </a:rPr>
              <a:t>Do we have a new revelation for this?</a:t>
            </a:r>
          </a:p>
          <a:p>
            <a:pPr marL="0" lvl="0" indent="0" algn="ctr">
              <a:buNone/>
            </a:pPr>
            <a:r>
              <a:rPr lang="en-US" dirty="0">
                <a:solidFill>
                  <a:srgbClr val="FF0000"/>
                </a:solidFill>
              </a:rPr>
              <a:t>No</a:t>
            </a:r>
          </a:p>
          <a:p>
            <a:pPr marL="0" lvl="0" indent="0" algn="ctr">
              <a:buNone/>
            </a:pPr>
            <a:r>
              <a:rPr lang="en-US" dirty="0">
                <a:solidFill>
                  <a:prstClr val="black"/>
                </a:solidFill>
              </a:rPr>
              <a:t>Another Jesus? Another Spirit?  Another Gospel?</a:t>
            </a:r>
            <a:endParaRPr lang="en-AU" dirty="0">
              <a:solidFill>
                <a:prstClr val="black"/>
              </a:solidFill>
            </a:endParaRPr>
          </a:p>
          <a:p>
            <a:pPr marL="0" indent="0" algn="ctr">
              <a:buNone/>
            </a:pPr>
            <a:endParaRPr lang="en-AU" sz="3200" dirty="0"/>
          </a:p>
          <a:p>
            <a:pPr marL="0" indent="0">
              <a:buNone/>
            </a:pPr>
            <a:endParaRPr lang="en-AU" dirty="0"/>
          </a:p>
        </p:txBody>
      </p:sp>
      <p:sp>
        <p:nvSpPr>
          <p:cNvPr id="2" name="Slide Number Placeholder 1"/>
          <p:cNvSpPr>
            <a:spLocks noGrp="1"/>
          </p:cNvSpPr>
          <p:nvPr>
            <p:ph type="sldNum" sz="quarter" idx="12"/>
          </p:nvPr>
        </p:nvSpPr>
        <p:spPr/>
        <p:txBody>
          <a:bodyPr/>
          <a:lstStyle/>
          <a:p>
            <a:fld id="{0A2CBDE0-722F-44B1-A00C-320D2B1AE3A5}" type="slidenum">
              <a:rPr lang="en-AU" smtClean="0"/>
              <a:t>15</a:t>
            </a:fld>
            <a:endParaRPr lang="en-AU"/>
          </a:p>
        </p:txBody>
      </p:sp>
    </p:spTree>
    <p:extLst>
      <p:ext uri="{BB962C8B-B14F-4D97-AF65-F5344CB8AC3E}">
        <p14:creationId xmlns:p14="http://schemas.microsoft.com/office/powerpoint/2010/main" val="29173518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2525" y="348916"/>
            <a:ext cx="10599821" cy="6292516"/>
          </a:xfrm>
        </p:spPr>
        <p:txBody>
          <a:bodyPr>
            <a:noAutofit/>
          </a:bodyPr>
          <a:lstStyle/>
          <a:p>
            <a:pPr marL="0" indent="0" algn="ctr">
              <a:buNone/>
            </a:pPr>
            <a:endParaRPr lang="en-US" sz="3200" b="1" dirty="0"/>
          </a:p>
          <a:p>
            <a:pPr marL="0" indent="0" algn="ctr">
              <a:buNone/>
            </a:pPr>
            <a:r>
              <a:rPr lang="en-US" sz="3200" b="1" dirty="0"/>
              <a:t>As for me and my house, we will serve the Lord		</a:t>
            </a:r>
          </a:p>
          <a:p>
            <a:pPr marL="0" indent="0" algn="ctr">
              <a:buNone/>
            </a:pPr>
            <a:r>
              <a:rPr lang="en-US" sz="3200" b="1" dirty="0"/>
              <a:t>			        </a:t>
            </a:r>
          </a:p>
          <a:p>
            <a:pPr marL="0" indent="0">
              <a:buNone/>
            </a:pPr>
            <a:endParaRPr lang="en-US" sz="3200" dirty="0"/>
          </a:p>
          <a:p>
            <a:pPr marL="0" indent="0">
              <a:buNone/>
            </a:pPr>
            <a:endParaRPr lang="en-US" sz="3200" dirty="0"/>
          </a:p>
          <a:p>
            <a:pPr marL="0" indent="0">
              <a:buNone/>
            </a:pPr>
            <a:endParaRPr lang="en-US" sz="3200" dirty="0"/>
          </a:p>
          <a:p>
            <a:pPr marL="0" indent="0">
              <a:buNone/>
            </a:pPr>
            <a:r>
              <a:rPr lang="en-US" sz="3200" dirty="0"/>
              <a:t> </a:t>
            </a:r>
          </a:p>
          <a:p>
            <a:pPr marL="0" indent="0">
              <a:buNone/>
            </a:pPr>
            <a:endParaRPr lang="en-US" sz="3200" dirty="0"/>
          </a:p>
          <a:p>
            <a:pPr marL="0" indent="0">
              <a:buNone/>
            </a:pPr>
            <a:r>
              <a:rPr lang="en-US" sz="3200" dirty="0"/>
              <a:t>    Progressive 		       Obedience	          Fortress</a:t>
            </a:r>
          </a:p>
          <a:p>
            <a:pPr marL="0" indent="0">
              <a:buNone/>
            </a:pPr>
            <a:r>
              <a:rPr lang="en-US" sz="3200" dirty="0"/>
              <a:t>    Mentality		</a:t>
            </a:r>
            <a:r>
              <a:rPr lang="en-US" dirty="0"/>
              <a:t>Delegated Authority</a:t>
            </a:r>
            <a:r>
              <a:rPr lang="en-US" sz="3200" dirty="0"/>
              <a:t>        Mentality</a:t>
            </a:r>
          </a:p>
          <a:p>
            <a:pPr marL="0" indent="0">
              <a:buNone/>
            </a:pPr>
            <a:endParaRPr lang="en-AU" sz="3200" dirty="0"/>
          </a:p>
        </p:txBody>
      </p:sp>
      <p:pic>
        <p:nvPicPr>
          <p:cNvPr id="4"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50531" y="1483561"/>
            <a:ext cx="5690937" cy="3224463"/>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4475747" y="3645568"/>
            <a:ext cx="0" cy="317633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8121316" y="3645568"/>
            <a:ext cx="0" cy="3212432"/>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0A2CBDE0-722F-44B1-A00C-320D2B1AE3A5}" type="slidenum">
              <a:rPr lang="en-AU" smtClean="0"/>
              <a:t>16</a:t>
            </a:fld>
            <a:endParaRPr lang="en-AU"/>
          </a:p>
        </p:txBody>
      </p:sp>
    </p:spTree>
    <p:extLst>
      <p:ext uri="{BB962C8B-B14F-4D97-AF65-F5344CB8AC3E}">
        <p14:creationId xmlns:p14="http://schemas.microsoft.com/office/powerpoint/2010/main" val="14645547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2106" y="598404"/>
            <a:ext cx="10515600" cy="4351338"/>
          </a:xfrm>
        </p:spPr>
        <p:txBody>
          <a:bodyPr>
            <a:normAutofit lnSpcReduction="10000"/>
          </a:bodyPr>
          <a:lstStyle/>
          <a:p>
            <a:pPr marL="0" indent="0">
              <a:buNone/>
            </a:pPr>
            <a:endParaRPr lang="en-AU" dirty="0"/>
          </a:p>
          <a:p>
            <a:pPr marL="0" indent="0" algn="ctr">
              <a:buNone/>
            </a:pPr>
            <a:r>
              <a:rPr lang="en-AU" dirty="0"/>
              <a:t>The most human reaction</a:t>
            </a:r>
          </a:p>
          <a:p>
            <a:pPr marL="0" indent="0" algn="ctr">
              <a:buNone/>
            </a:pPr>
            <a:r>
              <a:rPr lang="en-AU" dirty="0"/>
              <a:t>Shrink away from what we find offensive</a:t>
            </a:r>
          </a:p>
          <a:p>
            <a:pPr marL="0" indent="0" algn="ctr">
              <a:buNone/>
            </a:pPr>
            <a:r>
              <a:rPr lang="en-AU" dirty="0"/>
              <a:t>We do not become wider or narrower – we just drift sideways!</a:t>
            </a:r>
          </a:p>
          <a:p>
            <a:pPr marL="0" indent="0" algn="ctr">
              <a:buNone/>
            </a:pPr>
            <a:endParaRPr lang="en-AU" dirty="0"/>
          </a:p>
          <a:p>
            <a:pPr marL="0" lvl="0" indent="0" algn="ctr">
              <a:buNone/>
            </a:pPr>
            <a:r>
              <a:rPr lang="en-US" sz="5400" dirty="0">
                <a:solidFill>
                  <a:srgbClr val="00B0F0"/>
                </a:solidFill>
              </a:rPr>
              <a:t>BUT</a:t>
            </a:r>
          </a:p>
          <a:p>
            <a:pPr marL="0" lvl="0" indent="0" algn="ctr">
              <a:buNone/>
            </a:pPr>
            <a:r>
              <a:rPr lang="en-US" dirty="0">
                <a:solidFill>
                  <a:srgbClr val="FF0000"/>
                </a:solidFill>
              </a:rPr>
              <a:t>We will be serving  </a:t>
            </a:r>
          </a:p>
          <a:p>
            <a:pPr marL="0" lvl="0" indent="0" algn="ctr">
              <a:buNone/>
            </a:pPr>
            <a:r>
              <a:rPr lang="en-US" dirty="0">
                <a:solidFill>
                  <a:prstClr val="black"/>
                </a:solidFill>
              </a:rPr>
              <a:t>Another Jesus.   Another Spirit.  Another Gospel.</a:t>
            </a:r>
            <a:endParaRPr lang="en-AU" dirty="0">
              <a:solidFill>
                <a:prstClr val="black"/>
              </a:solidFill>
            </a:endParaRPr>
          </a:p>
          <a:p>
            <a:pPr marL="0" indent="0" algn="ctr">
              <a:buNone/>
            </a:pPr>
            <a:endParaRPr lang="en-AU" dirty="0"/>
          </a:p>
        </p:txBody>
      </p:sp>
      <p:sp>
        <p:nvSpPr>
          <p:cNvPr id="2" name="Slide Number Placeholder 1"/>
          <p:cNvSpPr>
            <a:spLocks noGrp="1"/>
          </p:cNvSpPr>
          <p:nvPr>
            <p:ph type="sldNum" sz="quarter" idx="12"/>
          </p:nvPr>
        </p:nvSpPr>
        <p:spPr/>
        <p:txBody>
          <a:bodyPr/>
          <a:lstStyle/>
          <a:p>
            <a:fld id="{0A2CBDE0-722F-44B1-A00C-320D2B1AE3A5}" type="slidenum">
              <a:rPr lang="en-AU" smtClean="0"/>
              <a:t>17</a:t>
            </a:fld>
            <a:endParaRPr lang="en-AU"/>
          </a:p>
        </p:txBody>
      </p:sp>
    </p:spTree>
    <p:extLst>
      <p:ext uri="{BB962C8B-B14F-4D97-AF65-F5344CB8AC3E}">
        <p14:creationId xmlns:p14="http://schemas.microsoft.com/office/powerpoint/2010/main" val="1060231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281822"/>
          </a:xfrm>
        </p:spPr>
        <p:txBody>
          <a:bodyPr>
            <a:normAutofit/>
          </a:bodyPr>
          <a:lstStyle/>
          <a:p>
            <a:r>
              <a:rPr lang="en-US" b="1" dirty="0">
                <a:solidFill>
                  <a:schemeClr val="accent2">
                    <a:lumMod val="75000"/>
                  </a:schemeClr>
                </a:solidFill>
              </a:rPr>
              <a:t>			</a:t>
            </a:r>
            <a:r>
              <a:rPr lang="en-US" b="1" dirty="0">
                <a:solidFill>
                  <a:srgbClr val="00B0F0"/>
                </a:solidFill>
              </a:rPr>
              <a:t>Two kinds of freedom</a:t>
            </a:r>
            <a:br>
              <a:rPr lang="en-US" b="1" dirty="0">
                <a:solidFill>
                  <a:srgbClr val="00B0F0"/>
                </a:solidFill>
              </a:rPr>
            </a:br>
            <a:r>
              <a:rPr lang="en-US" b="1" dirty="0">
                <a:solidFill>
                  <a:schemeClr val="accent2">
                    <a:lumMod val="75000"/>
                  </a:schemeClr>
                </a:solidFill>
              </a:rPr>
              <a:t>   </a:t>
            </a:r>
            <a:r>
              <a:rPr lang="en-US" b="1" dirty="0" err="1">
                <a:solidFill>
                  <a:schemeClr val="accent2">
                    <a:lumMod val="75000"/>
                  </a:schemeClr>
                </a:solidFill>
              </a:rPr>
              <a:t>Freedom</a:t>
            </a:r>
            <a:r>
              <a:rPr lang="en-US" b="1" dirty="0">
                <a:solidFill>
                  <a:schemeClr val="accent2">
                    <a:lumMod val="75000"/>
                  </a:schemeClr>
                </a:solidFill>
              </a:rPr>
              <a:t> FROM      and         Freedom TO</a:t>
            </a:r>
            <a:endParaRPr lang="en-AU" b="1" dirty="0">
              <a:solidFill>
                <a:schemeClr val="accent2">
                  <a:lumMod val="75000"/>
                </a:schemeClr>
              </a:solidFill>
            </a:endParaRPr>
          </a:p>
        </p:txBody>
      </p:sp>
      <p:pic>
        <p:nvPicPr>
          <p:cNvPr id="1026" name="Picture 2" descr="Related imag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3080544"/>
            <a:ext cx="4572000" cy="30480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3"/>
          <a:stretch>
            <a:fillRect/>
          </a:stretch>
        </p:blipFill>
        <p:spPr>
          <a:xfrm>
            <a:off x="6553200" y="3175794"/>
            <a:ext cx="4724400" cy="2952750"/>
          </a:xfrm>
          <a:prstGeom prst="rect">
            <a:avLst/>
          </a:prstGeom>
        </p:spPr>
      </p:pic>
      <p:sp>
        <p:nvSpPr>
          <p:cNvPr id="3" name="Slide Number Placeholder 2"/>
          <p:cNvSpPr>
            <a:spLocks noGrp="1"/>
          </p:cNvSpPr>
          <p:nvPr>
            <p:ph type="sldNum" sz="quarter" idx="12"/>
          </p:nvPr>
        </p:nvSpPr>
        <p:spPr/>
        <p:txBody>
          <a:bodyPr/>
          <a:lstStyle/>
          <a:p>
            <a:fld id="{0A2CBDE0-722F-44B1-A00C-320D2B1AE3A5}" type="slidenum">
              <a:rPr lang="en-AU" smtClean="0"/>
              <a:t>18</a:t>
            </a:fld>
            <a:endParaRPr lang="en-AU"/>
          </a:p>
        </p:txBody>
      </p:sp>
    </p:spTree>
    <p:extLst>
      <p:ext uri="{BB962C8B-B14F-4D97-AF65-F5344CB8AC3E}">
        <p14:creationId xmlns:p14="http://schemas.microsoft.com/office/powerpoint/2010/main" val="37556552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6000" b="1" dirty="0"/>
              <a:t>True Freedom</a:t>
            </a:r>
          </a:p>
        </p:txBody>
      </p:sp>
      <p:sp>
        <p:nvSpPr>
          <p:cNvPr id="3" name="Content Placeholder 2"/>
          <p:cNvSpPr>
            <a:spLocks noGrp="1"/>
          </p:cNvSpPr>
          <p:nvPr>
            <p:ph idx="1"/>
          </p:nvPr>
        </p:nvSpPr>
        <p:spPr/>
        <p:txBody>
          <a:bodyPr/>
          <a:lstStyle/>
          <a:p>
            <a:pPr marL="0" lvl="0" indent="0" algn="ctr">
              <a:buNone/>
            </a:pPr>
            <a:r>
              <a:rPr lang="en-AU" sz="3600" dirty="0">
                <a:solidFill>
                  <a:srgbClr val="FF0000"/>
                </a:solidFill>
              </a:rPr>
              <a:t>One of Paul’s difficult statements:</a:t>
            </a:r>
          </a:p>
          <a:p>
            <a:pPr marL="0" lvl="0" indent="0" algn="ctr">
              <a:buNone/>
            </a:pPr>
            <a:endParaRPr lang="en-AU" sz="3600" dirty="0">
              <a:solidFill>
                <a:prstClr val="black"/>
              </a:solidFill>
            </a:endParaRPr>
          </a:p>
          <a:p>
            <a:pPr marL="0" lvl="0" indent="0" algn="ctr">
              <a:buNone/>
            </a:pPr>
            <a:r>
              <a:rPr lang="en-AU" sz="3600" dirty="0">
                <a:solidFill>
                  <a:prstClr val="black"/>
                </a:solidFill>
              </a:rPr>
              <a:t>It is for freedom that Christ has set us free.  Stand firm, then, and </a:t>
            </a:r>
            <a:r>
              <a:rPr lang="en-AU" sz="3600" b="1" dirty="0">
                <a:solidFill>
                  <a:prstClr val="black"/>
                </a:solidFill>
              </a:rPr>
              <a:t>do not let yourselves be burdened again by a yoke of slavery.</a:t>
            </a:r>
            <a:r>
              <a:rPr lang="en-AU" sz="3600" dirty="0">
                <a:solidFill>
                  <a:prstClr val="black"/>
                </a:solidFill>
              </a:rPr>
              <a:t>    Galatians 5:1</a:t>
            </a:r>
          </a:p>
          <a:p>
            <a:pPr marL="0" indent="0" algn="ctr">
              <a:buNone/>
            </a:pPr>
            <a:endParaRPr lang="en-US" dirty="0"/>
          </a:p>
          <a:p>
            <a:pPr marL="0" indent="0" algn="ctr">
              <a:buNone/>
            </a:pPr>
            <a:r>
              <a:rPr lang="en-US" dirty="0"/>
              <a:t>Use your God-given delegated authority to be an image bearer of God.  Don’t succumb to a false gospel.</a:t>
            </a:r>
            <a:endParaRPr lang="en-AU" dirty="0"/>
          </a:p>
          <a:p>
            <a:pPr marL="0" lvl="0" indent="0" algn="ctr">
              <a:buNone/>
            </a:pPr>
            <a:endParaRPr lang="en-AU" sz="3600" dirty="0">
              <a:solidFill>
                <a:prstClr val="black"/>
              </a:solidFill>
            </a:endParaRPr>
          </a:p>
        </p:txBody>
      </p:sp>
      <p:sp>
        <p:nvSpPr>
          <p:cNvPr id="4" name="Slide Number Placeholder 3"/>
          <p:cNvSpPr>
            <a:spLocks noGrp="1"/>
          </p:cNvSpPr>
          <p:nvPr>
            <p:ph type="sldNum" sz="quarter" idx="12"/>
          </p:nvPr>
        </p:nvSpPr>
        <p:spPr/>
        <p:txBody>
          <a:bodyPr/>
          <a:lstStyle/>
          <a:p>
            <a:fld id="{0A2CBDE0-722F-44B1-A00C-320D2B1AE3A5}" type="slidenum">
              <a:rPr lang="en-AU" smtClean="0"/>
              <a:t>19</a:t>
            </a:fld>
            <a:endParaRPr lang="en-AU"/>
          </a:p>
        </p:txBody>
      </p:sp>
    </p:spTree>
    <p:extLst>
      <p:ext uri="{BB962C8B-B14F-4D97-AF65-F5344CB8AC3E}">
        <p14:creationId xmlns:p14="http://schemas.microsoft.com/office/powerpoint/2010/main" val="3547766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dirty="0"/>
              <a:t>Swimming between the Flags</a:t>
            </a:r>
          </a:p>
        </p:txBody>
      </p:sp>
      <p:sp>
        <p:nvSpPr>
          <p:cNvPr id="3" name="Content Placeholder 2"/>
          <p:cNvSpPr>
            <a:spLocks noGrp="1"/>
          </p:cNvSpPr>
          <p:nvPr>
            <p:ph idx="1"/>
          </p:nvPr>
        </p:nvSpPr>
        <p:spPr/>
        <p:txBody>
          <a:bodyPr>
            <a:normAutofit/>
          </a:bodyPr>
          <a:lstStyle/>
          <a:p>
            <a:pPr marL="0" indent="0">
              <a:buNone/>
            </a:pPr>
            <a:r>
              <a:rPr lang="en-US" dirty="0"/>
              <a:t>What does </a:t>
            </a:r>
            <a:r>
              <a:rPr lang="en-US" b="1" dirty="0"/>
              <a:t>Joshua 24:15 </a:t>
            </a:r>
            <a:r>
              <a:rPr lang="en-US" dirty="0"/>
              <a:t>have to do with swimming between the flags? Some people want to move the flags outwards. </a:t>
            </a:r>
          </a:p>
          <a:p>
            <a:pPr marL="0" indent="0">
              <a:buNone/>
            </a:pPr>
            <a:r>
              <a:rPr lang="en-US" dirty="0"/>
              <a:t>There is a whole ocean out there.   The idea is to be more inclusive. Perhaps they do not know much about the ‘ocean’?</a:t>
            </a:r>
            <a:endParaRPr lang="en-AU" dirty="0"/>
          </a:p>
          <a:p>
            <a:pPr marL="0" indent="0">
              <a:buNone/>
            </a:pPr>
            <a:r>
              <a:rPr lang="en-US" dirty="0"/>
              <a:t> </a:t>
            </a:r>
            <a:endParaRPr lang="en-AU" dirty="0"/>
          </a:p>
          <a:p>
            <a:pPr marL="0" indent="0">
              <a:buNone/>
            </a:pPr>
            <a:r>
              <a:rPr lang="en-US" dirty="0"/>
              <a:t>The Apostle Paul gives another picture of “serving the Lord”  to the Church at Corinth:</a:t>
            </a:r>
            <a:endParaRPr lang="en-AU" dirty="0"/>
          </a:p>
          <a:p>
            <a:pPr marL="0" indent="0">
              <a:buNone/>
            </a:pPr>
            <a:endParaRPr lang="en-AU" sz="3200" dirty="0"/>
          </a:p>
        </p:txBody>
      </p:sp>
      <p:sp>
        <p:nvSpPr>
          <p:cNvPr id="4" name="Slide Number Placeholder 3"/>
          <p:cNvSpPr>
            <a:spLocks noGrp="1"/>
          </p:cNvSpPr>
          <p:nvPr>
            <p:ph type="sldNum" sz="quarter" idx="12"/>
          </p:nvPr>
        </p:nvSpPr>
        <p:spPr/>
        <p:txBody>
          <a:bodyPr/>
          <a:lstStyle/>
          <a:p>
            <a:fld id="{0A2CBDE0-722F-44B1-A00C-320D2B1AE3A5}" type="slidenum">
              <a:rPr lang="en-AU" smtClean="0"/>
              <a:t>2</a:t>
            </a:fld>
            <a:endParaRPr lang="en-AU"/>
          </a:p>
        </p:txBody>
      </p:sp>
    </p:spTree>
    <p:extLst>
      <p:ext uri="{BB962C8B-B14F-4D97-AF65-F5344CB8AC3E}">
        <p14:creationId xmlns:p14="http://schemas.microsoft.com/office/powerpoint/2010/main" val="22303556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dirty="0"/>
              <a:t>True Freedom</a:t>
            </a:r>
          </a:p>
        </p:txBody>
      </p:sp>
      <p:sp>
        <p:nvSpPr>
          <p:cNvPr id="3" name="Content Placeholder 2"/>
          <p:cNvSpPr>
            <a:spLocks noGrp="1"/>
          </p:cNvSpPr>
          <p:nvPr>
            <p:ph idx="1"/>
          </p:nvPr>
        </p:nvSpPr>
        <p:spPr>
          <a:xfrm>
            <a:off x="838200" y="1445342"/>
            <a:ext cx="10515600" cy="4731621"/>
          </a:xfrm>
        </p:spPr>
        <p:txBody>
          <a:bodyPr>
            <a:normAutofit lnSpcReduction="10000"/>
          </a:bodyPr>
          <a:lstStyle/>
          <a:p>
            <a:pPr marL="0" indent="0">
              <a:buNone/>
            </a:pPr>
            <a:endParaRPr lang="en-US" dirty="0"/>
          </a:p>
          <a:p>
            <a:pPr marL="0" indent="0">
              <a:buNone/>
            </a:pPr>
            <a:r>
              <a:rPr lang="en-US" dirty="0"/>
              <a:t>For freedom Christ has set us free from sin and death and untruth,</a:t>
            </a:r>
            <a:endParaRPr lang="en-AU" dirty="0"/>
          </a:p>
          <a:p>
            <a:pPr marL="0" indent="0">
              <a:buNone/>
            </a:pPr>
            <a:r>
              <a:rPr lang="en-US" dirty="0"/>
              <a:t>So we can “learn Christ”  (Ephesians 4:25), who is the Way, the Truth and the Life.  </a:t>
            </a:r>
            <a:endParaRPr lang="en-AU" dirty="0"/>
          </a:p>
          <a:p>
            <a:pPr marL="0" lvl="0" indent="0" algn="ctr">
              <a:buNone/>
            </a:pPr>
            <a:endParaRPr lang="en-AU" sz="3300" dirty="0">
              <a:solidFill>
                <a:srgbClr val="FF0000"/>
              </a:solidFill>
            </a:endParaRPr>
          </a:p>
          <a:p>
            <a:pPr marL="0" lvl="0" indent="0" algn="ctr">
              <a:buNone/>
            </a:pPr>
            <a:r>
              <a:rPr lang="en-AU" sz="3300" dirty="0">
                <a:solidFill>
                  <a:srgbClr val="FF0000"/>
                </a:solidFill>
              </a:rPr>
              <a:t>One of Paul’s </a:t>
            </a:r>
            <a:r>
              <a:rPr lang="en-AU" sz="3300" b="1" dirty="0">
                <a:solidFill>
                  <a:srgbClr val="FF0000"/>
                </a:solidFill>
              </a:rPr>
              <a:t>MORE</a:t>
            </a:r>
            <a:r>
              <a:rPr lang="en-AU" sz="3300" dirty="0">
                <a:solidFill>
                  <a:srgbClr val="FF0000"/>
                </a:solidFill>
              </a:rPr>
              <a:t> difficult statements:</a:t>
            </a:r>
          </a:p>
          <a:p>
            <a:pPr marL="0" lvl="0" indent="0" algn="ctr">
              <a:buNone/>
            </a:pPr>
            <a:r>
              <a:rPr lang="en-AU" sz="3600" dirty="0">
                <a:solidFill>
                  <a:prstClr val="black"/>
                </a:solidFill>
              </a:rPr>
              <a:t>Now that you have been freed from sin and </a:t>
            </a:r>
            <a:r>
              <a:rPr lang="en-AU" sz="3600" b="1" dirty="0">
                <a:solidFill>
                  <a:prstClr val="black"/>
                </a:solidFill>
              </a:rPr>
              <a:t>enslaved to God</a:t>
            </a:r>
            <a:r>
              <a:rPr lang="en-AU" sz="3600" dirty="0">
                <a:solidFill>
                  <a:prstClr val="black"/>
                </a:solidFill>
              </a:rPr>
              <a:t>,  the advantage you get is sanctification.  </a:t>
            </a:r>
          </a:p>
          <a:p>
            <a:pPr marL="0" lvl="0" indent="0" algn="ctr">
              <a:buNone/>
            </a:pPr>
            <a:r>
              <a:rPr lang="en-AU" sz="3600" b="1" dirty="0">
                <a:solidFill>
                  <a:prstClr val="black"/>
                </a:solidFill>
              </a:rPr>
              <a:t>Romans 6:22</a:t>
            </a:r>
          </a:p>
          <a:p>
            <a:endParaRPr lang="en-AU" dirty="0"/>
          </a:p>
        </p:txBody>
      </p:sp>
      <p:sp>
        <p:nvSpPr>
          <p:cNvPr id="4" name="Slide Number Placeholder 3"/>
          <p:cNvSpPr>
            <a:spLocks noGrp="1"/>
          </p:cNvSpPr>
          <p:nvPr>
            <p:ph type="sldNum" sz="quarter" idx="12"/>
          </p:nvPr>
        </p:nvSpPr>
        <p:spPr/>
        <p:txBody>
          <a:bodyPr/>
          <a:lstStyle/>
          <a:p>
            <a:fld id="{0A2CBDE0-722F-44B1-A00C-320D2B1AE3A5}" type="slidenum">
              <a:rPr lang="en-AU" smtClean="0"/>
              <a:t>20</a:t>
            </a:fld>
            <a:endParaRPr lang="en-AU"/>
          </a:p>
        </p:txBody>
      </p:sp>
    </p:spTree>
    <p:extLst>
      <p:ext uri="{BB962C8B-B14F-4D97-AF65-F5344CB8AC3E}">
        <p14:creationId xmlns:p14="http://schemas.microsoft.com/office/powerpoint/2010/main" val="28117013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4570" y="0"/>
            <a:ext cx="10599821" cy="6583680"/>
          </a:xfrm>
        </p:spPr>
        <p:txBody>
          <a:bodyPr>
            <a:noAutofit/>
          </a:bodyPr>
          <a:lstStyle/>
          <a:p>
            <a:pPr marL="0" indent="0">
              <a:buNone/>
            </a:pPr>
            <a:endParaRPr lang="en-US" dirty="0"/>
          </a:p>
          <a:p>
            <a:pPr marL="0" indent="0">
              <a:buNone/>
            </a:pPr>
            <a:r>
              <a:rPr lang="en-US" dirty="0"/>
              <a:t>Our freedom to live out the purpose for which we were created,  namely “to glorify God and enjoy him forever” looks like slavery from the outside, but is a true delight from the inside.  We are commanded what we want to do!! And we have an advantage:  </a:t>
            </a:r>
            <a:endParaRPr lang="en-AU" dirty="0"/>
          </a:p>
          <a:p>
            <a:pPr marL="0" indent="0" algn="ctr">
              <a:buNone/>
            </a:pPr>
            <a:r>
              <a:rPr lang="en-US" dirty="0"/>
              <a:t>Exercising our delegated responsibility produces holiness – sanctification.  </a:t>
            </a:r>
            <a:endParaRPr lang="en-AU" dirty="0"/>
          </a:p>
          <a:p>
            <a:pPr marL="0" indent="0">
              <a:buNone/>
            </a:pPr>
            <a:endParaRPr lang="en-US" dirty="0"/>
          </a:p>
          <a:p>
            <a:pPr marL="0" indent="0" algn="ctr">
              <a:buNone/>
            </a:pPr>
            <a:r>
              <a:rPr lang="en-US" b="1" dirty="0"/>
              <a:t>Do you love God’s law like the Psalmist, </a:t>
            </a:r>
          </a:p>
          <a:p>
            <a:pPr marL="0" indent="0" algn="ctr">
              <a:buNone/>
            </a:pPr>
            <a:r>
              <a:rPr lang="en-US" b="1" dirty="0"/>
              <a:t>sweeter than honey, lighting up the eyes?  </a:t>
            </a:r>
          </a:p>
          <a:p>
            <a:pPr marL="0" indent="0" algn="ctr">
              <a:buNone/>
            </a:pPr>
            <a:r>
              <a:rPr lang="en-US" b="1" dirty="0"/>
              <a:t>Because they make sense.  </a:t>
            </a:r>
          </a:p>
          <a:p>
            <a:pPr marL="0" indent="0" algn="ctr">
              <a:buNone/>
            </a:pPr>
            <a:r>
              <a:rPr lang="en-US" b="1" dirty="0"/>
              <a:t>Because they speak of God’s character and purpose.</a:t>
            </a:r>
            <a:endParaRPr lang="en-AU" b="1" dirty="0"/>
          </a:p>
          <a:p>
            <a:pPr marL="0" indent="0" algn="ctr">
              <a:buNone/>
            </a:pPr>
            <a:r>
              <a:rPr lang="en-US" b="1" dirty="0"/>
              <a:t>Because we love God, and the character of God, </a:t>
            </a:r>
          </a:p>
          <a:p>
            <a:pPr marL="0" indent="0" algn="ctr">
              <a:buNone/>
            </a:pPr>
            <a:r>
              <a:rPr lang="en-US" b="1" dirty="0">
                <a:solidFill>
                  <a:srgbClr val="FF0000"/>
                </a:solidFill>
              </a:rPr>
              <a:t>we want to participate.</a:t>
            </a:r>
            <a:endParaRPr lang="en-AU" b="1" dirty="0">
              <a:solidFill>
                <a:srgbClr val="FF0000"/>
              </a:solidFill>
            </a:endParaRPr>
          </a:p>
          <a:p>
            <a:pPr marL="0" indent="0">
              <a:buNone/>
            </a:pPr>
            <a:endParaRPr lang="en-US" sz="3200" b="1" dirty="0"/>
          </a:p>
          <a:p>
            <a:pPr marL="0" indent="0">
              <a:buNone/>
            </a:pPr>
            <a:r>
              <a:rPr lang="en-US" sz="3200" dirty="0"/>
              <a:t>			</a:t>
            </a:r>
          </a:p>
          <a:p>
            <a:pPr marL="0" indent="0">
              <a:buNone/>
            </a:pPr>
            <a:endParaRPr lang="en-US" sz="3200" dirty="0"/>
          </a:p>
          <a:p>
            <a:pPr marL="0" indent="0">
              <a:buNone/>
            </a:pPr>
            <a:endParaRPr lang="en-US" sz="3200" dirty="0"/>
          </a:p>
          <a:p>
            <a:pPr marL="0" indent="0">
              <a:buNone/>
            </a:pPr>
            <a:endParaRPr lang="en-US" sz="3200" dirty="0"/>
          </a:p>
          <a:p>
            <a:pPr marL="0" indent="0">
              <a:buNone/>
            </a:pPr>
            <a:r>
              <a:rPr lang="en-US" sz="3200" dirty="0"/>
              <a:t> </a:t>
            </a:r>
          </a:p>
        </p:txBody>
      </p:sp>
      <p:sp>
        <p:nvSpPr>
          <p:cNvPr id="2" name="Slide Number Placeholder 1"/>
          <p:cNvSpPr>
            <a:spLocks noGrp="1"/>
          </p:cNvSpPr>
          <p:nvPr>
            <p:ph type="sldNum" sz="quarter" idx="12"/>
          </p:nvPr>
        </p:nvSpPr>
        <p:spPr>
          <a:xfrm>
            <a:off x="11642558" y="6480843"/>
            <a:ext cx="549442" cy="365125"/>
          </a:xfrm>
        </p:spPr>
        <p:txBody>
          <a:bodyPr/>
          <a:lstStyle/>
          <a:p>
            <a:fld id="{0A2CBDE0-722F-44B1-A00C-320D2B1AE3A5}" type="slidenum">
              <a:rPr lang="en-AU" smtClean="0"/>
              <a:t>21</a:t>
            </a:fld>
            <a:endParaRPr lang="en-AU" dirty="0"/>
          </a:p>
        </p:txBody>
      </p:sp>
    </p:spTree>
    <p:extLst>
      <p:ext uri="{BB962C8B-B14F-4D97-AF65-F5344CB8AC3E}">
        <p14:creationId xmlns:p14="http://schemas.microsoft.com/office/powerpoint/2010/main" val="13609012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4570" y="0"/>
            <a:ext cx="10599821" cy="6583680"/>
          </a:xfrm>
        </p:spPr>
        <p:txBody>
          <a:bodyPr>
            <a:noAutofit/>
          </a:bodyPr>
          <a:lstStyle/>
          <a:p>
            <a:pPr marL="0" indent="0">
              <a:buNone/>
            </a:pPr>
            <a:endParaRPr lang="en-US" sz="3200" dirty="0"/>
          </a:p>
          <a:p>
            <a:pPr marL="0" indent="0">
              <a:buNone/>
            </a:pPr>
            <a:r>
              <a:rPr lang="en-US" sz="3200" dirty="0"/>
              <a:t>			</a:t>
            </a:r>
          </a:p>
          <a:p>
            <a:pPr marL="0" indent="0">
              <a:buNone/>
            </a:pPr>
            <a:endParaRPr lang="en-US" sz="3200" dirty="0"/>
          </a:p>
          <a:p>
            <a:pPr marL="0" indent="0">
              <a:buNone/>
            </a:pPr>
            <a:endParaRPr lang="en-US" sz="3200" dirty="0"/>
          </a:p>
          <a:p>
            <a:pPr marL="0" indent="0">
              <a:buNone/>
            </a:pPr>
            <a:endParaRPr lang="en-US" sz="3200" dirty="0"/>
          </a:p>
          <a:p>
            <a:pPr marL="0" indent="0">
              <a:buNone/>
            </a:pPr>
            <a:r>
              <a:rPr lang="en-US" sz="3200" dirty="0"/>
              <a:t> </a:t>
            </a:r>
          </a:p>
          <a:p>
            <a:pPr marL="0" indent="0">
              <a:buNone/>
            </a:pPr>
            <a:endParaRPr lang="en-US" sz="3200" dirty="0"/>
          </a:p>
          <a:p>
            <a:pPr marL="0" indent="0">
              <a:buNone/>
            </a:pPr>
            <a:r>
              <a:rPr lang="en-US" sz="3200" dirty="0"/>
              <a:t>    Progressive 		       Obedience	           Fortress</a:t>
            </a:r>
          </a:p>
          <a:p>
            <a:pPr marL="0" indent="0">
              <a:buNone/>
            </a:pPr>
            <a:r>
              <a:rPr lang="en-US" sz="3200" dirty="0"/>
              <a:t>    Mentality		     Sanctification   	 Mentality</a:t>
            </a:r>
            <a:endParaRPr lang="en-AU" sz="3200" dirty="0"/>
          </a:p>
        </p:txBody>
      </p:sp>
      <p:pic>
        <p:nvPicPr>
          <p:cNvPr id="4" name="Picture 2"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60839" y="274320"/>
            <a:ext cx="4763729" cy="3182636"/>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flipH="1">
            <a:off x="4066674" y="3597442"/>
            <a:ext cx="745958" cy="263491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784432" y="3597442"/>
            <a:ext cx="565484" cy="274320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a:xfrm>
            <a:off x="11642558" y="6480843"/>
            <a:ext cx="549442" cy="365125"/>
          </a:xfrm>
        </p:spPr>
        <p:txBody>
          <a:bodyPr/>
          <a:lstStyle/>
          <a:p>
            <a:fld id="{0A2CBDE0-722F-44B1-A00C-320D2B1AE3A5}" type="slidenum">
              <a:rPr lang="en-AU" smtClean="0"/>
              <a:t>22</a:t>
            </a:fld>
            <a:endParaRPr lang="en-AU" dirty="0"/>
          </a:p>
        </p:txBody>
      </p:sp>
    </p:spTree>
    <p:extLst>
      <p:ext uri="{BB962C8B-B14F-4D97-AF65-F5344CB8AC3E}">
        <p14:creationId xmlns:p14="http://schemas.microsoft.com/office/powerpoint/2010/main" val="763944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t>
            </a:r>
            <a:r>
              <a:rPr lang="en-US" b="1" dirty="0"/>
              <a:t>What not to do  -  What to do”  Checklist</a:t>
            </a:r>
            <a:endParaRPr lang="en-AU" b="1" dirty="0"/>
          </a:p>
        </p:txBody>
      </p:sp>
      <p:sp>
        <p:nvSpPr>
          <p:cNvPr id="3" name="Content Placeholder 2"/>
          <p:cNvSpPr>
            <a:spLocks noGrp="1"/>
          </p:cNvSpPr>
          <p:nvPr>
            <p:ph idx="1"/>
          </p:nvPr>
        </p:nvSpPr>
        <p:spPr>
          <a:xfrm>
            <a:off x="838200" y="1825624"/>
            <a:ext cx="10515600" cy="4530725"/>
          </a:xfrm>
        </p:spPr>
        <p:txBody>
          <a:bodyPr tIns="274320" rIns="182880"/>
          <a:lstStyle/>
          <a:p>
            <a:pPr marL="514350" indent="-514350">
              <a:lnSpc>
                <a:spcPct val="150000"/>
              </a:lnSpc>
              <a:buAutoNum type="arabicPeriod"/>
            </a:pPr>
            <a:r>
              <a:rPr lang="en-US" sz="3200" b="1" dirty="0"/>
              <a:t>Love your </a:t>
            </a:r>
            <a:r>
              <a:rPr lang="en-US" sz="3200" b="1" dirty="0" err="1"/>
              <a:t>Neighbour</a:t>
            </a:r>
            <a:r>
              <a:rPr lang="en-US" sz="3200" b="1" dirty="0"/>
              <a:t> – how?</a:t>
            </a:r>
          </a:p>
          <a:p>
            <a:pPr marL="0" lvl="0" indent="0">
              <a:buNone/>
            </a:pPr>
            <a:r>
              <a:rPr lang="en-US" dirty="0"/>
              <a:t>How do I to love my neighbor?  Avoid conflict like Eli - who gave up on rebuking his sons?</a:t>
            </a:r>
            <a:endParaRPr lang="en-AU" dirty="0"/>
          </a:p>
          <a:p>
            <a:pPr marL="0" indent="0">
              <a:buNone/>
            </a:pPr>
            <a:r>
              <a:rPr lang="en-US" b="1" dirty="0"/>
              <a:t>Leviticus 19:17-18 </a:t>
            </a:r>
            <a:r>
              <a:rPr lang="en-US" dirty="0"/>
              <a:t>tells us</a:t>
            </a:r>
            <a:endParaRPr lang="en-AU" dirty="0"/>
          </a:p>
          <a:p>
            <a:pPr marL="0" indent="0">
              <a:buNone/>
            </a:pPr>
            <a:r>
              <a:rPr lang="en-AU" b="1" i="1" baseline="30000" dirty="0"/>
              <a:t>17 </a:t>
            </a:r>
            <a:r>
              <a:rPr lang="en-AU" i="1" dirty="0"/>
              <a:t>‘You shall not hate your kin in your heart. You shall surely </a:t>
            </a:r>
            <a:r>
              <a:rPr lang="en-AU" i="1" baseline="30000" dirty="0"/>
              <a:t>[</a:t>
            </a:r>
            <a:r>
              <a:rPr lang="en-AU" i="1" u="sng" baseline="30000" dirty="0">
                <a:hlinkClick r:id="rId2" tooltip="See footnote a"/>
              </a:rPr>
              <a:t>a</a:t>
            </a:r>
            <a:r>
              <a:rPr lang="en-AU" i="1" baseline="30000" dirty="0"/>
              <a:t>]</a:t>
            </a:r>
            <a:r>
              <a:rPr lang="en-AU" i="1" dirty="0"/>
              <a:t>rebuke your neighbour, and not bear sin because of him. </a:t>
            </a:r>
            <a:r>
              <a:rPr lang="en-AU" b="1" i="1" baseline="30000" dirty="0"/>
              <a:t>18 </a:t>
            </a:r>
            <a:r>
              <a:rPr lang="en-AU" i="1" dirty="0"/>
              <a:t>You shall not take vengeance, nor bear any grudge against the children of your people, but you shall love your neighbour as yourself:  I am the Lord.</a:t>
            </a:r>
          </a:p>
          <a:p>
            <a:pPr marL="0" indent="0">
              <a:lnSpc>
                <a:spcPct val="150000"/>
              </a:lnSpc>
              <a:buNone/>
            </a:pPr>
            <a:endParaRPr lang="en-US" i="1" dirty="0"/>
          </a:p>
          <a:p>
            <a:pPr marL="0" indent="0">
              <a:lnSpc>
                <a:spcPct val="150000"/>
              </a:lnSpc>
              <a:buNone/>
            </a:pPr>
            <a:endParaRPr lang="en-AU" dirty="0"/>
          </a:p>
        </p:txBody>
      </p:sp>
      <p:sp>
        <p:nvSpPr>
          <p:cNvPr id="4" name="Slide Number Placeholder 3"/>
          <p:cNvSpPr>
            <a:spLocks noGrp="1"/>
          </p:cNvSpPr>
          <p:nvPr>
            <p:ph type="sldNum" sz="quarter" idx="12"/>
          </p:nvPr>
        </p:nvSpPr>
        <p:spPr/>
        <p:txBody>
          <a:bodyPr/>
          <a:lstStyle/>
          <a:p>
            <a:fld id="{0A2CBDE0-722F-44B1-A00C-320D2B1AE3A5}" type="slidenum">
              <a:rPr lang="en-AU" smtClean="0"/>
              <a:t>23</a:t>
            </a:fld>
            <a:endParaRPr lang="en-AU"/>
          </a:p>
        </p:txBody>
      </p:sp>
    </p:spTree>
    <p:extLst>
      <p:ext uri="{BB962C8B-B14F-4D97-AF65-F5344CB8AC3E}">
        <p14:creationId xmlns:p14="http://schemas.microsoft.com/office/powerpoint/2010/main" val="1840748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t>
            </a:r>
            <a:r>
              <a:rPr lang="en-US" b="1" dirty="0"/>
              <a:t>What not to do  -  What to do”  Checklist</a:t>
            </a:r>
            <a:endParaRPr lang="en-AU" b="1" dirty="0"/>
          </a:p>
        </p:txBody>
      </p:sp>
      <p:sp>
        <p:nvSpPr>
          <p:cNvPr id="3" name="Content Placeholder 2"/>
          <p:cNvSpPr>
            <a:spLocks noGrp="1"/>
          </p:cNvSpPr>
          <p:nvPr>
            <p:ph idx="1"/>
          </p:nvPr>
        </p:nvSpPr>
        <p:spPr>
          <a:xfrm>
            <a:off x="838200" y="1825624"/>
            <a:ext cx="10515600" cy="4530725"/>
          </a:xfrm>
        </p:spPr>
        <p:txBody>
          <a:bodyPr tIns="274320" rIns="182880">
            <a:normAutofit lnSpcReduction="10000"/>
          </a:bodyPr>
          <a:lstStyle/>
          <a:p>
            <a:pPr marL="514350" indent="-514350">
              <a:lnSpc>
                <a:spcPct val="100000"/>
              </a:lnSpc>
              <a:buAutoNum type="arabicPeriod" startAt="2"/>
            </a:pPr>
            <a:r>
              <a:rPr lang="en-US" sz="3200" b="1" dirty="0"/>
              <a:t>Do Social Justice – how?</a:t>
            </a:r>
          </a:p>
          <a:p>
            <a:pPr marL="0" lvl="0" indent="0">
              <a:buNone/>
            </a:pPr>
            <a:r>
              <a:rPr lang="en-AU" dirty="0"/>
              <a:t>How do we promote social justice God’s way?  Moses was an activist at age 40.  As a prince of Egypt he killed a slave driver who ill-treated an Israelite.  He had to flee.</a:t>
            </a:r>
          </a:p>
          <a:p>
            <a:pPr marL="0" indent="0">
              <a:buNone/>
            </a:pPr>
            <a:r>
              <a:rPr lang="en-AU" b="1" dirty="0"/>
              <a:t>Micah 6:8 </a:t>
            </a:r>
            <a:r>
              <a:rPr lang="en-AU" dirty="0"/>
              <a:t>tells us</a:t>
            </a:r>
          </a:p>
          <a:p>
            <a:pPr marL="0" indent="0">
              <a:buNone/>
            </a:pPr>
            <a:r>
              <a:rPr lang="en-AU" i="1" dirty="0"/>
              <a:t>He has shown you, O man, what is good;</a:t>
            </a:r>
            <a:br>
              <a:rPr lang="en-AU" i="1" dirty="0"/>
            </a:br>
            <a:r>
              <a:rPr lang="en-AU" i="1" dirty="0"/>
              <a:t>And what does the Lord require of you</a:t>
            </a:r>
            <a:br>
              <a:rPr lang="en-AU" i="1" dirty="0"/>
            </a:br>
            <a:r>
              <a:rPr lang="en-AU" i="1" dirty="0"/>
              <a:t>But to do justly,</a:t>
            </a:r>
            <a:br>
              <a:rPr lang="en-AU" i="1" dirty="0"/>
            </a:br>
            <a:r>
              <a:rPr lang="en-AU" i="1" dirty="0"/>
              <a:t>To love mercy,</a:t>
            </a:r>
            <a:br>
              <a:rPr lang="en-AU" i="1" dirty="0"/>
            </a:br>
            <a:r>
              <a:rPr lang="en-AU" i="1" dirty="0"/>
              <a:t>And to walk humbly with your God?</a:t>
            </a:r>
          </a:p>
          <a:p>
            <a:pPr marL="0" indent="0">
              <a:lnSpc>
                <a:spcPct val="100000"/>
              </a:lnSpc>
              <a:buNone/>
            </a:pPr>
            <a:endParaRPr lang="en-US" dirty="0"/>
          </a:p>
          <a:p>
            <a:pPr marL="514350" indent="-514350">
              <a:lnSpc>
                <a:spcPct val="150000"/>
              </a:lnSpc>
              <a:buAutoNum type="arabicPeriod"/>
            </a:pPr>
            <a:endParaRPr lang="en-AU" dirty="0"/>
          </a:p>
        </p:txBody>
      </p:sp>
      <p:sp>
        <p:nvSpPr>
          <p:cNvPr id="4" name="Slide Number Placeholder 3"/>
          <p:cNvSpPr>
            <a:spLocks noGrp="1"/>
          </p:cNvSpPr>
          <p:nvPr>
            <p:ph type="sldNum" sz="quarter" idx="12"/>
          </p:nvPr>
        </p:nvSpPr>
        <p:spPr/>
        <p:txBody>
          <a:bodyPr/>
          <a:lstStyle/>
          <a:p>
            <a:fld id="{0A2CBDE0-722F-44B1-A00C-320D2B1AE3A5}" type="slidenum">
              <a:rPr lang="en-AU" smtClean="0"/>
              <a:t>24</a:t>
            </a:fld>
            <a:endParaRPr lang="en-AU"/>
          </a:p>
        </p:txBody>
      </p:sp>
    </p:spTree>
    <p:extLst>
      <p:ext uri="{BB962C8B-B14F-4D97-AF65-F5344CB8AC3E}">
        <p14:creationId xmlns:p14="http://schemas.microsoft.com/office/powerpoint/2010/main" val="15562875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t>
            </a:r>
            <a:r>
              <a:rPr lang="en-US" b="1" dirty="0"/>
              <a:t>What not to do  -  What to do”  Checklist</a:t>
            </a:r>
            <a:endParaRPr lang="en-AU" b="1" dirty="0"/>
          </a:p>
        </p:txBody>
      </p:sp>
      <p:sp>
        <p:nvSpPr>
          <p:cNvPr id="3" name="Content Placeholder 2"/>
          <p:cNvSpPr>
            <a:spLocks noGrp="1"/>
          </p:cNvSpPr>
          <p:nvPr>
            <p:ph idx="1"/>
          </p:nvPr>
        </p:nvSpPr>
        <p:spPr>
          <a:xfrm>
            <a:off x="838200" y="1825624"/>
            <a:ext cx="10515600" cy="4530725"/>
          </a:xfrm>
        </p:spPr>
        <p:txBody>
          <a:bodyPr tIns="274320" rIns="182880"/>
          <a:lstStyle/>
          <a:p>
            <a:pPr marL="514350" indent="-514350">
              <a:lnSpc>
                <a:spcPct val="100000"/>
              </a:lnSpc>
              <a:buAutoNum type="arabicPeriod" startAt="3"/>
            </a:pPr>
            <a:r>
              <a:rPr lang="en-US" sz="3200" b="1" dirty="0"/>
              <a:t>Exercise delegated authority – how?</a:t>
            </a:r>
          </a:p>
          <a:p>
            <a:pPr marL="0" lvl="0" indent="0">
              <a:buNone/>
            </a:pPr>
            <a:r>
              <a:rPr lang="en-US" dirty="0"/>
              <a:t>Do </a:t>
            </a:r>
            <a:r>
              <a:rPr lang="en-US" b="1" dirty="0"/>
              <a:t>we</a:t>
            </a:r>
            <a:r>
              <a:rPr lang="en-US" dirty="0"/>
              <a:t> fail to exercise delegated authority?</a:t>
            </a:r>
            <a:r>
              <a:rPr lang="en-US" b="1" dirty="0"/>
              <a:t>   </a:t>
            </a:r>
            <a:r>
              <a:rPr lang="en-US" dirty="0"/>
              <a:t>Moses made excuses about not being able to speak and tried to shirk leadership of Israel at 80, after his  murderous outburst at 40.</a:t>
            </a:r>
            <a:endParaRPr lang="en-AU" dirty="0"/>
          </a:p>
          <a:p>
            <a:pPr marL="0" indent="0">
              <a:buNone/>
            </a:pPr>
            <a:r>
              <a:rPr lang="en-US" b="1" dirty="0"/>
              <a:t>Hebrews 12:12-13 </a:t>
            </a:r>
            <a:r>
              <a:rPr lang="en-US" dirty="0"/>
              <a:t>has this to say about despondency:</a:t>
            </a:r>
            <a:endParaRPr lang="en-AU" dirty="0"/>
          </a:p>
          <a:p>
            <a:pPr marL="0" indent="0">
              <a:buNone/>
            </a:pPr>
            <a:r>
              <a:rPr lang="en-US" i="1" dirty="0"/>
              <a:t>“Lift your drooping hands, and strengthen your weak knees, and make straight paths for your feet, so that what is lame may not be put out of joint, but rather be healed.”</a:t>
            </a:r>
            <a:endParaRPr lang="en-AU" i="1" dirty="0"/>
          </a:p>
          <a:p>
            <a:pPr marL="0" indent="0">
              <a:lnSpc>
                <a:spcPct val="100000"/>
              </a:lnSpc>
              <a:buNone/>
            </a:pPr>
            <a:endParaRPr lang="en-US" dirty="0"/>
          </a:p>
          <a:p>
            <a:pPr marL="0" indent="0">
              <a:lnSpc>
                <a:spcPct val="100000"/>
              </a:lnSpc>
              <a:buNone/>
            </a:pPr>
            <a:endParaRPr lang="en-US" dirty="0"/>
          </a:p>
          <a:p>
            <a:pPr marL="514350" indent="-514350">
              <a:lnSpc>
                <a:spcPct val="150000"/>
              </a:lnSpc>
              <a:buAutoNum type="arabicPeriod"/>
            </a:pPr>
            <a:endParaRPr lang="en-AU" dirty="0"/>
          </a:p>
        </p:txBody>
      </p:sp>
      <p:sp>
        <p:nvSpPr>
          <p:cNvPr id="4" name="Slide Number Placeholder 3"/>
          <p:cNvSpPr>
            <a:spLocks noGrp="1"/>
          </p:cNvSpPr>
          <p:nvPr>
            <p:ph type="sldNum" sz="quarter" idx="12"/>
          </p:nvPr>
        </p:nvSpPr>
        <p:spPr/>
        <p:txBody>
          <a:bodyPr/>
          <a:lstStyle/>
          <a:p>
            <a:fld id="{0A2CBDE0-722F-44B1-A00C-320D2B1AE3A5}" type="slidenum">
              <a:rPr lang="en-AU" smtClean="0"/>
              <a:t>25</a:t>
            </a:fld>
            <a:endParaRPr lang="en-AU"/>
          </a:p>
        </p:txBody>
      </p:sp>
    </p:spTree>
    <p:extLst>
      <p:ext uri="{BB962C8B-B14F-4D97-AF65-F5344CB8AC3E}">
        <p14:creationId xmlns:p14="http://schemas.microsoft.com/office/powerpoint/2010/main" val="2644025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t>
            </a:r>
            <a:r>
              <a:rPr lang="en-US" b="1" dirty="0"/>
              <a:t>What not to do  -  What to do”  Checklist</a:t>
            </a:r>
            <a:endParaRPr lang="en-AU" b="1" dirty="0"/>
          </a:p>
        </p:txBody>
      </p:sp>
      <p:sp>
        <p:nvSpPr>
          <p:cNvPr id="3" name="Content Placeholder 2"/>
          <p:cNvSpPr>
            <a:spLocks noGrp="1"/>
          </p:cNvSpPr>
          <p:nvPr>
            <p:ph idx="1"/>
          </p:nvPr>
        </p:nvSpPr>
        <p:spPr>
          <a:xfrm>
            <a:off x="838200" y="1825624"/>
            <a:ext cx="10515600" cy="4530725"/>
          </a:xfrm>
        </p:spPr>
        <p:txBody>
          <a:bodyPr tIns="274320" rIns="182880">
            <a:normAutofit fontScale="85000" lnSpcReduction="10000"/>
          </a:bodyPr>
          <a:lstStyle/>
          <a:p>
            <a:pPr marL="514350" indent="-514350">
              <a:lnSpc>
                <a:spcPct val="100000"/>
              </a:lnSpc>
              <a:buAutoNum type="arabicPeriod" startAt="4"/>
            </a:pPr>
            <a:r>
              <a:rPr lang="en-US" sz="3800" b="1" dirty="0"/>
              <a:t>Be inclusive – how?</a:t>
            </a:r>
          </a:p>
          <a:p>
            <a:pPr marL="0" lvl="0" indent="0">
              <a:buNone/>
            </a:pPr>
            <a:endParaRPr lang="en-US" dirty="0"/>
          </a:p>
          <a:p>
            <a:pPr marL="0" lvl="0" indent="0">
              <a:buNone/>
            </a:pPr>
            <a:r>
              <a:rPr lang="en-US" dirty="0"/>
              <a:t>How can we be inclusive?  Solomon expanded his empire by marriage alliances with foreign princesses.  He was obliged to provide for their kinds of worship.  Can we make marriage alliances with the spirit of the age, in the empire of relativism?</a:t>
            </a:r>
            <a:endParaRPr lang="en-AU" dirty="0"/>
          </a:p>
          <a:p>
            <a:pPr marL="0" indent="0">
              <a:buNone/>
            </a:pPr>
            <a:r>
              <a:rPr lang="en-US" b="1" dirty="0"/>
              <a:t>Revelation 21 and 22 </a:t>
            </a:r>
            <a:r>
              <a:rPr lang="en-US" dirty="0"/>
              <a:t>describe how God is inclusive. </a:t>
            </a:r>
            <a:endParaRPr lang="en-AU" dirty="0"/>
          </a:p>
          <a:p>
            <a:pPr marL="0" indent="0">
              <a:buNone/>
            </a:pPr>
            <a:r>
              <a:rPr lang="en-US" dirty="0"/>
              <a:t>Our marriage is with Jesus.  Here is </a:t>
            </a:r>
            <a:r>
              <a:rPr lang="en-US" b="1" dirty="0"/>
              <a:t>Revelation 22: 16-17:</a:t>
            </a:r>
            <a:endParaRPr lang="en-AU" b="1" dirty="0"/>
          </a:p>
          <a:p>
            <a:pPr marL="0" indent="0">
              <a:buNone/>
            </a:pPr>
            <a:r>
              <a:rPr lang="en-US" dirty="0"/>
              <a:t>“</a:t>
            </a:r>
            <a:r>
              <a:rPr lang="en-US" i="1" dirty="0"/>
              <a:t>It is I, Jesus, who sent my angel to you with this testimony for the churches.  I am the root and the descendant of David, the bright morning star.”  The Spirit and the bride say, “Come” and let everyone who hears say. “Come”.  And let everyone who is thirsty come.  Let anyone who wishes, take the water of life as a gift.</a:t>
            </a:r>
            <a:endParaRPr lang="en-AU" i="1" dirty="0"/>
          </a:p>
          <a:p>
            <a:pPr marL="0" indent="0">
              <a:lnSpc>
                <a:spcPct val="100000"/>
              </a:lnSpc>
              <a:buNone/>
            </a:pPr>
            <a:endParaRPr lang="en-AU" dirty="0"/>
          </a:p>
        </p:txBody>
      </p:sp>
      <p:sp>
        <p:nvSpPr>
          <p:cNvPr id="4" name="Slide Number Placeholder 3"/>
          <p:cNvSpPr>
            <a:spLocks noGrp="1"/>
          </p:cNvSpPr>
          <p:nvPr>
            <p:ph type="sldNum" sz="quarter" idx="12"/>
          </p:nvPr>
        </p:nvSpPr>
        <p:spPr/>
        <p:txBody>
          <a:bodyPr/>
          <a:lstStyle/>
          <a:p>
            <a:fld id="{0A2CBDE0-722F-44B1-A00C-320D2B1AE3A5}" type="slidenum">
              <a:rPr lang="en-AU" smtClean="0"/>
              <a:t>26</a:t>
            </a:fld>
            <a:endParaRPr lang="en-AU"/>
          </a:p>
        </p:txBody>
      </p:sp>
    </p:spTree>
    <p:extLst>
      <p:ext uri="{BB962C8B-B14F-4D97-AF65-F5344CB8AC3E}">
        <p14:creationId xmlns:p14="http://schemas.microsoft.com/office/powerpoint/2010/main" val="763797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t>
            </a:r>
            <a:r>
              <a:rPr lang="en-US" b="1" dirty="0"/>
              <a:t>What not to do  -  What to do”  Checklist</a:t>
            </a:r>
            <a:endParaRPr lang="en-AU" b="1" dirty="0"/>
          </a:p>
        </p:txBody>
      </p:sp>
      <p:sp>
        <p:nvSpPr>
          <p:cNvPr id="3" name="Content Placeholder 2"/>
          <p:cNvSpPr>
            <a:spLocks noGrp="1"/>
          </p:cNvSpPr>
          <p:nvPr>
            <p:ph idx="1"/>
          </p:nvPr>
        </p:nvSpPr>
        <p:spPr>
          <a:xfrm>
            <a:off x="838200" y="1825624"/>
            <a:ext cx="10515600" cy="4530725"/>
          </a:xfrm>
        </p:spPr>
        <p:txBody>
          <a:bodyPr tIns="274320" rIns="182880">
            <a:normAutofit lnSpcReduction="10000"/>
          </a:bodyPr>
          <a:lstStyle/>
          <a:p>
            <a:pPr marL="0" indent="0">
              <a:lnSpc>
                <a:spcPct val="100000"/>
              </a:lnSpc>
              <a:buNone/>
            </a:pPr>
            <a:r>
              <a:rPr lang="en-US" sz="3200" b="1" dirty="0"/>
              <a:t>5.	Serve the Lord – how?</a:t>
            </a:r>
          </a:p>
          <a:p>
            <a:pPr marL="0" indent="0">
              <a:lnSpc>
                <a:spcPct val="100000"/>
              </a:lnSpc>
              <a:buNone/>
            </a:pPr>
            <a:endParaRPr lang="en-US" dirty="0"/>
          </a:p>
          <a:p>
            <a:pPr marL="0" lvl="0" indent="0">
              <a:buNone/>
            </a:pPr>
            <a:r>
              <a:rPr lang="en-US" dirty="0"/>
              <a:t>Isn’t this all too hard??  Isn’t it a rather tall order to serve God? – Aren’t his expectations of us far too high?  Wasn’t </a:t>
            </a:r>
            <a:r>
              <a:rPr lang="en-US" b="1" i="1" dirty="0"/>
              <a:t>that</a:t>
            </a:r>
            <a:r>
              <a:rPr lang="en-US" dirty="0"/>
              <a:t> the experience of the one-talent man?  </a:t>
            </a:r>
            <a:endParaRPr lang="en-AU" dirty="0"/>
          </a:p>
          <a:p>
            <a:pPr marL="0" indent="0">
              <a:buNone/>
            </a:pPr>
            <a:r>
              <a:rPr lang="en-US" dirty="0"/>
              <a:t>In </a:t>
            </a:r>
            <a:r>
              <a:rPr lang="en-US" b="1" dirty="0"/>
              <a:t>Matthew 11:28-30 </a:t>
            </a:r>
            <a:r>
              <a:rPr lang="en-US" dirty="0"/>
              <a:t>Jesus tells his disciples:</a:t>
            </a:r>
            <a:endParaRPr lang="en-AU" dirty="0"/>
          </a:p>
          <a:p>
            <a:pPr marL="0" indent="0">
              <a:buNone/>
            </a:pPr>
            <a:r>
              <a:rPr lang="en-AU" b="1" i="1" baseline="30000" dirty="0"/>
              <a:t>28 </a:t>
            </a:r>
            <a:r>
              <a:rPr lang="en-AU" i="1" dirty="0"/>
              <a:t>“Come to me, all you that are weary and are carrying heavy burdens, and I will give you rest. </a:t>
            </a:r>
            <a:r>
              <a:rPr lang="en-AU" b="1" i="1" baseline="30000" dirty="0"/>
              <a:t>29 </a:t>
            </a:r>
            <a:r>
              <a:rPr lang="en-AU" i="1" dirty="0"/>
              <a:t>Take my yoke upon you, and learn from me; for I am gentle and humble in heart, and you will find rest for your souls. </a:t>
            </a:r>
            <a:r>
              <a:rPr lang="en-AU" b="1" i="1" baseline="30000" dirty="0"/>
              <a:t>30 </a:t>
            </a:r>
            <a:r>
              <a:rPr lang="en-AU" i="1" dirty="0"/>
              <a:t>For my yoke is easy, and my burden is light.”</a:t>
            </a:r>
          </a:p>
          <a:p>
            <a:pPr marL="514350" indent="-514350">
              <a:lnSpc>
                <a:spcPct val="150000"/>
              </a:lnSpc>
              <a:buAutoNum type="arabicPeriod"/>
            </a:pPr>
            <a:endParaRPr lang="en-AU" dirty="0"/>
          </a:p>
        </p:txBody>
      </p:sp>
      <p:sp>
        <p:nvSpPr>
          <p:cNvPr id="4" name="Slide Number Placeholder 3"/>
          <p:cNvSpPr>
            <a:spLocks noGrp="1"/>
          </p:cNvSpPr>
          <p:nvPr>
            <p:ph type="sldNum" sz="quarter" idx="12"/>
          </p:nvPr>
        </p:nvSpPr>
        <p:spPr/>
        <p:txBody>
          <a:bodyPr/>
          <a:lstStyle/>
          <a:p>
            <a:fld id="{0A2CBDE0-722F-44B1-A00C-320D2B1AE3A5}" type="slidenum">
              <a:rPr lang="en-AU" smtClean="0"/>
              <a:t>27</a:t>
            </a:fld>
            <a:endParaRPr lang="en-AU"/>
          </a:p>
        </p:txBody>
      </p:sp>
    </p:spTree>
    <p:extLst>
      <p:ext uri="{BB962C8B-B14F-4D97-AF65-F5344CB8AC3E}">
        <p14:creationId xmlns:p14="http://schemas.microsoft.com/office/powerpoint/2010/main" val="15473538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t>
            </a:r>
            <a:r>
              <a:rPr lang="en-US" b="1" dirty="0"/>
              <a:t>What not to do  -  What to do”  Checklist</a:t>
            </a:r>
            <a:endParaRPr lang="en-AU" b="1" dirty="0"/>
          </a:p>
        </p:txBody>
      </p:sp>
      <p:sp>
        <p:nvSpPr>
          <p:cNvPr id="3" name="Content Placeholder 2"/>
          <p:cNvSpPr>
            <a:spLocks noGrp="1"/>
          </p:cNvSpPr>
          <p:nvPr>
            <p:ph idx="1"/>
          </p:nvPr>
        </p:nvSpPr>
        <p:spPr>
          <a:xfrm>
            <a:off x="838200" y="1825624"/>
            <a:ext cx="10515600" cy="4530725"/>
          </a:xfrm>
        </p:spPr>
        <p:txBody>
          <a:bodyPr tIns="274320" rIns="182880">
            <a:normAutofit lnSpcReduction="10000"/>
          </a:bodyPr>
          <a:lstStyle/>
          <a:p>
            <a:pPr marL="0" indent="0">
              <a:lnSpc>
                <a:spcPct val="100000"/>
              </a:lnSpc>
              <a:buNone/>
            </a:pPr>
            <a:r>
              <a:rPr lang="en-US" b="1" dirty="0"/>
              <a:t>6</a:t>
            </a:r>
            <a:r>
              <a:rPr lang="en-US" sz="3200" b="1" dirty="0"/>
              <a:t>. With </a:t>
            </a:r>
            <a:r>
              <a:rPr lang="en-US" sz="3200" b="1" dirty="0" err="1"/>
              <a:t>Rancour</a:t>
            </a:r>
            <a:r>
              <a:rPr lang="en-US" sz="3200" b="1" dirty="0"/>
              <a:t> or Gladness?</a:t>
            </a:r>
          </a:p>
          <a:p>
            <a:pPr marL="0" indent="0">
              <a:lnSpc>
                <a:spcPct val="100000"/>
              </a:lnSpc>
              <a:buNone/>
            </a:pPr>
            <a:endParaRPr lang="en-US" dirty="0"/>
          </a:p>
          <a:p>
            <a:pPr marL="0" lvl="0" indent="0">
              <a:buNone/>
            </a:pPr>
            <a:r>
              <a:rPr lang="en-US" dirty="0"/>
              <a:t>Do </a:t>
            </a:r>
            <a:r>
              <a:rPr lang="en-US" b="1" dirty="0"/>
              <a:t>we</a:t>
            </a:r>
            <a:r>
              <a:rPr lang="en-US" dirty="0"/>
              <a:t> give some people the cold shoulder, like the elder son did   to the prodigal younger son?  Especially if they were wasting our time and diminishing the church?</a:t>
            </a:r>
            <a:endParaRPr lang="en-AU" dirty="0"/>
          </a:p>
          <a:p>
            <a:pPr marL="0" indent="0">
              <a:buNone/>
            </a:pPr>
            <a:r>
              <a:rPr lang="en-US" b="1" dirty="0"/>
              <a:t>Hebrews 12:14-15  </a:t>
            </a:r>
            <a:r>
              <a:rPr lang="en-US" dirty="0"/>
              <a:t>gives these instructions:</a:t>
            </a:r>
            <a:endParaRPr lang="en-AU" dirty="0"/>
          </a:p>
          <a:p>
            <a:pPr marL="0" indent="0">
              <a:buNone/>
            </a:pPr>
            <a:r>
              <a:rPr lang="en-AU" b="1" i="1" baseline="30000" dirty="0"/>
              <a:t>14 </a:t>
            </a:r>
            <a:r>
              <a:rPr lang="en-AU" i="1" dirty="0"/>
              <a:t>Pursue peace with everyone, and the holiness without which no one will see the Lord. </a:t>
            </a:r>
            <a:r>
              <a:rPr lang="en-AU" b="1" i="1" baseline="30000" dirty="0"/>
              <a:t>15 </a:t>
            </a:r>
            <a:r>
              <a:rPr lang="en-AU" i="1" dirty="0"/>
              <a:t>See to it that no one fails to obtain the grace of God; that no root of bitterness springs up and causes trouble, and through it many become defiled.</a:t>
            </a:r>
          </a:p>
          <a:p>
            <a:pPr marL="514350" indent="-514350">
              <a:lnSpc>
                <a:spcPct val="100000"/>
              </a:lnSpc>
              <a:buAutoNum type="arabicPeriod"/>
            </a:pPr>
            <a:endParaRPr lang="en-US" dirty="0"/>
          </a:p>
          <a:p>
            <a:pPr marL="514350" indent="-514350">
              <a:lnSpc>
                <a:spcPct val="150000"/>
              </a:lnSpc>
              <a:buAutoNum type="arabicPeriod"/>
            </a:pPr>
            <a:endParaRPr lang="en-AU" dirty="0"/>
          </a:p>
        </p:txBody>
      </p:sp>
      <p:sp>
        <p:nvSpPr>
          <p:cNvPr id="4" name="Slide Number Placeholder 3"/>
          <p:cNvSpPr>
            <a:spLocks noGrp="1"/>
          </p:cNvSpPr>
          <p:nvPr>
            <p:ph type="sldNum" sz="quarter" idx="12"/>
          </p:nvPr>
        </p:nvSpPr>
        <p:spPr/>
        <p:txBody>
          <a:bodyPr/>
          <a:lstStyle/>
          <a:p>
            <a:fld id="{0A2CBDE0-722F-44B1-A00C-320D2B1AE3A5}" type="slidenum">
              <a:rPr lang="en-AU" smtClean="0"/>
              <a:t>28</a:t>
            </a:fld>
            <a:endParaRPr lang="en-AU"/>
          </a:p>
        </p:txBody>
      </p:sp>
    </p:spTree>
    <p:extLst>
      <p:ext uri="{BB962C8B-B14F-4D97-AF65-F5344CB8AC3E}">
        <p14:creationId xmlns:p14="http://schemas.microsoft.com/office/powerpoint/2010/main" val="2056585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AU" dirty="0"/>
          </a:p>
        </p:txBody>
      </p:sp>
      <p:sp>
        <p:nvSpPr>
          <p:cNvPr id="3" name="Subtitle 2"/>
          <p:cNvSpPr>
            <a:spLocks noGrp="1"/>
          </p:cNvSpPr>
          <p:nvPr>
            <p:ph type="subTitle" idx="1"/>
          </p:nvPr>
        </p:nvSpPr>
        <p:spPr/>
        <p:txBody>
          <a:bodyPr/>
          <a:lstStyle/>
          <a:p>
            <a:endParaRPr lang="en-AU"/>
          </a:p>
        </p:txBody>
      </p:sp>
      <p:pic>
        <p:nvPicPr>
          <p:cNvPr id="4"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6202" y="88432"/>
            <a:ext cx="9806729" cy="6197873"/>
          </a:xfrm>
          <a:prstGeom prst="rect">
            <a:avLst/>
          </a:prstGeom>
          <a:noFill/>
          <a:extLst>
            <a:ext uri="{909E8E84-426E-40DD-AFC4-6F175D3DCCD1}">
              <a14:hiddenFill xmlns:a14="http://schemas.microsoft.com/office/drawing/2010/main">
                <a:solidFill>
                  <a:srgbClr val="FFFFFF"/>
                </a:solidFill>
              </a14:hiddenFill>
            </a:ext>
          </a:extLst>
        </p:spPr>
      </p:pic>
      <p:sp>
        <p:nvSpPr>
          <p:cNvPr id="36" name="TextBox 35"/>
          <p:cNvSpPr txBox="1"/>
          <p:nvPr/>
        </p:nvSpPr>
        <p:spPr>
          <a:xfrm>
            <a:off x="2866292" y="-148113"/>
            <a:ext cx="6785811" cy="2954655"/>
          </a:xfrm>
          <a:prstGeom prst="rect">
            <a:avLst/>
          </a:prstGeom>
          <a:noFill/>
        </p:spPr>
        <p:txBody>
          <a:bodyPr wrap="square" rtlCol="0">
            <a:spAutoFit/>
          </a:bodyPr>
          <a:lstStyle/>
          <a:p>
            <a:r>
              <a:rPr lang="en-AU" sz="3200" dirty="0">
                <a:solidFill>
                  <a:srgbClr val="FFFF00"/>
                </a:solidFill>
              </a:rPr>
              <a:t>	</a:t>
            </a:r>
            <a:r>
              <a:rPr lang="en-AU" sz="3200" dirty="0">
                <a:solidFill>
                  <a:schemeClr val="accent4">
                    <a:lumMod val="60000"/>
                    <a:lumOff val="40000"/>
                  </a:schemeClr>
                </a:solidFill>
              </a:rPr>
              <a:t>    </a:t>
            </a:r>
            <a:r>
              <a:rPr lang="en-AU" sz="5400" b="1" dirty="0">
                <a:solidFill>
                  <a:schemeClr val="accent4">
                    <a:lumMod val="60000"/>
                    <a:lumOff val="40000"/>
                  </a:schemeClr>
                </a:solidFill>
              </a:rPr>
              <a:t>Faithfulness</a:t>
            </a:r>
          </a:p>
          <a:p>
            <a:r>
              <a:rPr lang="en-AU" sz="4400" b="1" dirty="0">
                <a:solidFill>
                  <a:srgbClr val="FFFF00"/>
                </a:solidFill>
              </a:rPr>
              <a:t>       Purpose</a:t>
            </a:r>
            <a:r>
              <a:rPr lang="en-AU" sz="3600" b="1" dirty="0">
                <a:solidFill>
                  <a:srgbClr val="FFFF00"/>
                </a:solidFill>
              </a:rPr>
              <a:t>   </a:t>
            </a:r>
            <a:r>
              <a:rPr lang="en-AU" sz="2400" b="1" dirty="0">
                <a:solidFill>
                  <a:srgbClr val="FFFF00"/>
                </a:solidFill>
              </a:rPr>
              <a:t>              </a:t>
            </a:r>
            <a:r>
              <a:rPr lang="en-AU" sz="3600" b="1" dirty="0">
                <a:solidFill>
                  <a:srgbClr val="FFFF00"/>
                </a:solidFill>
              </a:rPr>
              <a:t> </a:t>
            </a:r>
            <a:r>
              <a:rPr lang="en-AU" sz="4400" b="1" dirty="0">
                <a:solidFill>
                  <a:srgbClr val="FFFF00"/>
                </a:solidFill>
              </a:rPr>
              <a:t>Law</a:t>
            </a:r>
          </a:p>
          <a:p>
            <a:r>
              <a:rPr lang="en-AU" sz="4400" b="1" dirty="0">
                <a:solidFill>
                  <a:srgbClr val="FFFF00"/>
                </a:solidFill>
              </a:rPr>
              <a:t>      Delegated Authority</a:t>
            </a:r>
          </a:p>
          <a:p>
            <a:r>
              <a:rPr lang="en-AU" sz="4400" b="1" dirty="0">
                <a:solidFill>
                  <a:srgbClr val="FFFF00"/>
                </a:solidFill>
              </a:rPr>
              <a:t>		       Joy</a:t>
            </a:r>
          </a:p>
        </p:txBody>
      </p:sp>
      <p:sp>
        <p:nvSpPr>
          <p:cNvPr id="5" name="Slide Number Placeholder 4"/>
          <p:cNvSpPr>
            <a:spLocks noGrp="1"/>
          </p:cNvSpPr>
          <p:nvPr>
            <p:ph type="sldNum" sz="quarter" idx="12"/>
          </p:nvPr>
        </p:nvSpPr>
        <p:spPr/>
        <p:txBody>
          <a:bodyPr/>
          <a:lstStyle/>
          <a:p>
            <a:r>
              <a:rPr lang="en-AU" b="1" dirty="0"/>
              <a:t>ACC Conference 18 September 2018: </a:t>
            </a:r>
          </a:p>
          <a:p>
            <a:r>
              <a:rPr lang="en-AU" b="1" dirty="0"/>
              <a:t>Rev Walter and Dr K </a:t>
            </a:r>
            <a:r>
              <a:rPr lang="en-AU" b="1" dirty="0" err="1"/>
              <a:t>Abetz</a:t>
            </a:r>
            <a:endParaRPr lang="en-AU" b="1" dirty="0"/>
          </a:p>
        </p:txBody>
      </p:sp>
    </p:spTree>
    <p:extLst>
      <p:ext uri="{BB962C8B-B14F-4D97-AF65-F5344CB8AC3E}">
        <p14:creationId xmlns:p14="http://schemas.microsoft.com/office/powerpoint/2010/main" val="3589105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2 Corinthians  11:2-4</a:t>
            </a:r>
          </a:p>
        </p:txBody>
      </p:sp>
      <p:sp>
        <p:nvSpPr>
          <p:cNvPr id="3" name="Content Placeholder 2"/>
          <p:cNvSpPr>
            <a:spLocks noGrp="1"/>
          </p:cNvSpPr>
          <p:nvPr>
            <p:ph idx="1"/>
          </p:nvPr>
        </p:nvSpPr>
        <p:spPr>
          <a:xfrm>
            <a:off x="838200" y="1560155"/>
            <a:ext cx="10515600" cy="4351338"/>
          </a:xfrm>
        </p:spPr>
        <p:txBody>
          <a:bodyPr>
            <a:normAutofit/>
          </a:bodyPr>
          <a:lstStyle/>
          <a:p>
            <a:pPr marL="0" indent="0">
              <a:buNone/>
            </a:pPr>
            <a:r>
              <a:rPr lang="en-AU" sz="3200" b="1" baseline="30000" dirty="0"/>
              <a:t>2 </a:t>
            </a:r>
            <a:r>
              <a:rPr lang="en-AU" sz="3200" dirty="0"/>
              <a:t>I feel a divine jealousy for you because I betrothed you to Christ to present you as a pure bride to her one husband.  </a:t>
            </a:r>
            <a:r>
              <a:rPr lang="en-AU" sz="3200" b="1" baseline="30000" dirty="0"/>
              <a:t>3 </a:t>
            </a:r>
            <a:r>
              <a:rPr lang="en-AU" sz="3200" dirty="0"/>
              <a:t>But I am afraid that, as the serpent deceived Eve by his cunning, your thoughts will be led astray from a sincere and pure devotion to Christ. </a:t>
            </a:r>
            <a:r>
              <a:rPr lang="en-AU" sz="3200" b="1" baseline="30000" dirty="0"/>
              <a:t>4 </a:t>
            </a:r>
            <a:r>
              <a:rPr lang="en-AU" sz="3200" dirty="0"/>
              <a:t>For if someone comes and preaches a another Jesus than the one we preached, or if you accept a different spirit from the one you received, or if you accept a different gospel from the one you accepted, you submit to  it easily enough.</a:t>
            </a:r>
          </a:p>
        </p:txBody>
      </p:sp>
      <p:sp>
        <p:nvSpPr>
          <p:cNvPr id="4" name="Slide Number Placeholder 3"/>
          <p:cNvSpPr>
            <a:spLocks noGrp="1"/>
          </p:cNvSpPr>
          <p:nvPr>
            <p:ph type="sldNum" sz="quarter" idx="12"/>
          </p:nvPr>
        </p:nvSpPr>
        <p:spPr/>
        <p:txBody>
          <a:bodyPr/>
          <a:lstStyle/>
          <a:p>
            <a:fld id="{0A2CBDE0-722F-44B1-A00C-320D2B1AE3A5}" type="slidenum">
              <a:rPr lang="en-AU" smtClean="0"/>
              <a:t>3</a:t>
            </a:fld>
            <a:endParaRPr lang="en-AU"/>
          </a:p>
        </p:txBody>
      </p:sp>
    </p:spTree>
    <p:extLst>
      <p:ext uri="{BB962C8B-B14F-4D97-AF65-F5344CB8AC3E}">
        <p14:creationId xmlns:p14="http://schemas.microsoft.com/office/powerpoint/2010/main" val="977358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dirty="0"/>
              <a:t>Swimming between the Flags</a:t>
            </a:r>
          </a:p>
        </p:txBody>
      </p:sp>
      <p:sp>
        <p:nvSpPr>
          <p:cNvPr id="3" name="Content Placeholder 2"/>
          <p:cNvSpPr>
            <a:spLocks noGrp="1"/>
          </p:cNvSpPr>
          <p:nvPr>
            <p:ph idx="1"/>
          </p:nvPr>
        </p:nvSpPr>
        <p:spPr/>
        <p:txBody>
          <a:bodyPr>
            <a:normAutofit fontScale="92500"/>
          </a:bodyPr>
          <a:lstStyle/>
          <a:p>
            <a:r>
              <a:rPr lang="en-US" b="1" dirty="0"/>
              <a:t>This is</a:t>
            </a:r>
            <a:r>
              <a:rPr lang="en-US" dirty="0"/>
              <a:t> a picture if intimate relationship, isn’t it?  A betrothal to Christ.  That’s why the original, the 1971 Basis of Union uses the language of “she” for the Church.</a:t>
            </a:r>
            <a:endParaRPr lang="en-AU" dirty="0"/>
          </a:p>
          <a:p>
            <a:pPr marL="0" indent="0">
              <a:buNone/>
            </a:pPr>
            <a:r>
              <a:rPr lang="en-US" dirty="0"/>
              <a:t> </a:t>
            </a:r>
            <a:endParaRPr lang="en-AU" dirty="0"/>
          </a:p>
          <a:p>
            <a:r>
              <a:rPr lang="en-US" dirty="0"/>
              <a:t>And the Basis of Union warns against preaching another Jesus.  Paragraph 5 says, “When the Church preaches Jesus Christ, her message is controlled by the biblical witnesses.”</a:t>
            </a:r>
            <a:endParaRPr lang="en-AU" dirty="0"/>
          </a:p>
          <a:p>
            <a:pPr marL="0" indent="0">
              <a:buNone/>
            </a:pPr>
            <a:endParaRPr lang="en-AU" dirty="0"/>
          </a:p>
          <a:p>
            <a:r>
              <a:rPr lang="en-US" dirty="0"/>
              <a:t>Biblically, human marriage is supposed to reflect the relationship between Christ and the Church.  What does that say about the marriage question?</a:t>
            </a:r>
            <a:endParaRPr lang="en-AU" dirty="0"/>
          </a:p>
          <a:p>
            <a:pPr marL="0" indent="0">
              <a:buNone/>
            </a:pPr>
            <a:endParaRPr lang="en-AU" sz="3200" dirty="0"/>
          </a:p>
        </p:txBody>
      </p:sp>
      <p:sp>
        <p:nvSpPr>
          <p:cNvPr id="4" name="Slide Number Placeholder 3"/>
          <p:cNvSpPr>
            <a:spLocks noGrp="1"/>
          </p:cNvSpPr>
          <p:nvPr>
            <p:ph type="sldNum" sz="quarter" idx="12"/>
          </p:nvPr>
        </p:nvSpPr>
        <p:spPr/>
        <p:txBody>
          <a:bodyPr/>
          <a:lstStyle/>
          <a:p>
            <a:fld id="{0A2CBDE0-722F-44B1-A00C-320D2B1AE3A5}" type="slidenum">
              <a:rPr lang="en-AU" smtClean="0"/>
              <a:t>4</a:t>
            </a:fld>
            <a:endParaRPr lang="en-AU"/>
          </a:p>
        </p:txBody>
      </p:sp>
    </p:spTree>
    <p:extLst>
      <p:ext uri="{BB962C8B-B14F-4D97-AF65-F5344CB8AC3E}">
        <p14:creationId xmlns:p14="http://schemas.microsoft.com/office/powerpoint/2010/main" val="3072582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8359" y="1170935"/>
            <a:ext cx="3336758" cy="4315466"/>
          </a:xfrm>
          <a:solidFill>
            <a:schemeClr val="accent4">
              <a:alpha val="47000"/>
            </a:schemeClr>
          </a:solidFill>
          <a:ln w="12700">
            <a:solidFill>
              <a:schemeClr val="tx1"/>
            </a:solidFill>
          </a:ln>
        </p:spPr>
        <p:txBody>
          <a:bodyPr/>
          <a:lstStyle/>
          <a:p>
            <a:pPr marL="0" indent="0">
              <a:buNone/>
            </a:pPr>
            <a:r>
              <a:rPr lang="en-AU" b="1" dirty="0"/>
              <a:t>M</a:t>
            </a:r>
            <a:r>
              <a:rPr lang="en-AU" dirty="0"/>
              <a:t>ystery</a:t>
            </a:r>
          </a:p>
          <a:p>
            <a:pPr marL="0" indent="0">
              <a:buNone/>
            </a:pPr>
            <a:r>
              <a:rPr lang="en-AU" b="1" dirty="0"/>
              <a:t>A</a:t>
            </a:r>
            <a:r>
              <a:rPr lang="en-AU" dirty="0"/>
              <a:t>cknowledged;</a:t>
            </a:r>
          </a:p>
          <a:p>
            <a:pPr marL="0" indent="0">
              <a:buNone/>
            </a:pPr>
            <a:r>
              <a:rPr lang="en-AU" b="1" dirty="0"/>
              <a:t>R</a:t>
            </a:r>
            <a:r>
              <a:rPr lang="en-AU" dirty="0"/>
              <a:t>eality</a:t>
            </a:r>
          </a:p>
          <a:p>
            <a:pPr marL="0" indent="0">
              <a:buNone/>
            </a:pPr>
            <a:r>
              <a:rPr lang="en-AU" b="1" dirty="0"/>
              <a:t>R</a:t>
            </a:r>
            <a:r>
              <a:rPr lang="en-AU" dirty="0"/>
              <a:t>eceived;</a:t>
            </a:r>
          </a:p>
          <a:p>
            <a:pPr marL="0" indent="0">
              <a:buNone/>
            </a:pPr>
            <a:r>
              <a:rPr lang="en-AU" b="1" dirty="0"/>
              <a:t>I</a:t>
            </a:r>
            <a:r>
              <a:rPr lang="en-AU" dirty="0"/>
              <a:t>mage-bearing</a:t>
            </a:r>
          </a:p>
          <a:p>
            <a:pPr marL="0" indent="0">
              <a:buNone/>
            </a:pPr>
            <a:r>
              <a:rPr lang="en-AU" b="1" dirty="0"/>
              <a:t>A</a:t>
            </a:r>
            <a:r>
              <a:rPr lang="en-AU" dirty="0"/>
              <a:t>nalogy;</a:t>
            </a:r>
          </a:p>
          <a:p>
            <a:pPr marL="0" indent="0">
              <a:buNone/>
            </a:pPr>
            <a:r>
              <a:rPr lang="en-AU" b="1" dirty="0"/>
              <a:t>G</a:t>
            </a:r>
            <a:r>
              <a:rPr lang="en-AU" dirty="0"/>
              <a:t>ender-balance</a:t>
            </a:r>
          </a:p>
          <a:p>
            <a:pPr marL="0" indent="0">
              <a:buNone/>
            </a:pPr>
            <a:r>
              <a:rPr lang="en-AU" b="1" dirty="0"/>
              <a:t>E</a:t>
            </a:r>
            <a:r>
              <a:rPr lang="en-AU" dirty="0"/>
              <a:t>nacted.</a:t>
            </a:r>
          </a:p>
        </p:txBody>
      </p:sp>
      <p:sp>
        <p:nvSpPr>
          <p:cNvPr id="2" name="Text Box 2"/>
          <p:cNvSpPr txBox="1">
            <a:spLocks noChangeAspect="1" noChangeArrowheads="1"/>
          </p:cNvSpPr>
          <p:nvPr/>
        </p:nvSpPr>
        <p:spPr bwMode="auto">
          <a:xfrm>
            <a:off x="7919034" y="1170934"/>
            <a:ext cx="3065797" cy="4315467"/>
          </a:xfrm>
          <a:prstGeom prst="rect">
            <a:avLst/>
          </a:prstGeom>
          <a:solidFill>
            <a:schemeClr val="accent5">
              <a:lumMod val="60000"/>
              <a:lumOff val="40000"/>
              <a:alpha val="37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AU" altLang="en-US" sz="2800" b="1" i="0" u="none" strike="noStrike" cap="none" normalizeH="0" baseline="0" dirty="0">
                <a:ln>
                  <a:noFill/>
                </a:ln>
                <a:solidFill>
                  <a:schemeClr val="tx1"/>
                </a:solidFill>
                <a:effectLst/>
                <a:latin typeface="Calibri" panose="020F0502020204030204" pitchFamily="34" charset="0"/>
              </a:rPr>
              <a:t>M</a:t>
            </a:r>
            <a:r>
              <a:rPr kumimoji="0" lang="en-AU" altLang="en-US" sz="2800" b="0" i="0" u="none" strike="noStrike" cap="none" normalizeH="0" baseline="0" dirty="0">
                <a:ln>
                  <a:noFill/>
                </a:ln>
                <a:solidFill>
                  <a:schemeClr val="tx1"/>
                </a:solidFill>
                <a:effectLst/>
                <a:latin typeface="Calibri" panose="020F0502020204030204" pitchFamily="34" charset="0"/>
              </a:rPr>
              <a:t>ock-matrimony;</a:t>
            </a:r>
            <a:endParaRPr kumimoji="0" lang="en-AU" altLang="en-US" sz="2800" b="0" i="0" u="none" strike="noStrike" cap="none" normalizeH="0" baseline="0" dirty="0">
              <a:ln>
                <a:noFill/>
              </a:ln>
              <a:solidFill>
                <a:schemeClr val="tx1"/>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ts val="800"/>
              </a:spcAft>
              <a:buClrTx/>
              <a:buSzTx/>
              <a:buFontTx/>
              <a:buNone/>
              <a:tabLst/>
            </a:pPr>
            <a:r>
              <a:rPr kumimoji="0" lang="en-AU" altLang="en-US" sz="2800" b="1" i="0" u="none" strike="noStrike" cap="none" normalizeH="0" baseline="0" dirty="0">
                <a:ln>
                  <a:noFill/>
                </a:ln>
                <a:solidFill>
                  <a:schemeClr val="tx1"/>
                </a:solidFill>
                <a:effectLst/>
                <a:latin typeface="Calibri" panose="020F0502020204030204" pitchFamily="34" charset="0"/>
              </a:rPr>
              <a:t>A</a:t>
            </a:r>
            <a:r>
              <a:rPr kumimoji="0" lang="en-AU" altLang="en-US" sz="2800" b="0" i="0" u="none" strike="noStrike" cap="none" normalizeH="0" baseline="0" dirty="0">
                <a:ln>
                  <a:noFill/>
                </a:ln>
                <a:solidFill>
                  <a:schemeClr val="tx1"/>
                </a:solidFill>
                <a:effectLst/>
                <a:latin typeface="Calibri" panose="020F0502020204030204" pitchFamily="34" charset="0"/>
              </a:rPr>
              <a:t>rtificially</a:t>
            </a:r>
          </a:p>
          <a:p>
            <a:pPr marL="0" marR="0" lvl="0" indent="0" algn="l" defTabSz="914400" rtl="0" eaLnBrk="0" fontAlgn="base" latinLnBrk="0" hangingPunct="0">
              <a:lnSpc>
                <a:spcPct val="100000"/>
              </a:lnSpc>
              <a:spcBef>
                <a:spcPct val="0"/>
              </a:spcBef>
              <a:spcAft>
                <a:spcPts val="800"/>
              </a:spcAft>
              <a:buClrTx/>
              <a:buSzTx/>
              <a:buFontTx/>
              <a:buNone/>
              <a:tabLst/>
            </a:pPr>
            <a:r>
              <a:rPr kumimoji="0" lang="en-AU" altLang="en-US" sz="2800" b="1" i="0" u="none" strike="noStrike" cap="none" normalizeH="0" baseline="0" dirty="0">
                <a:ln>
                  <a:noFill/>
                </a:ln>
                <a:solidFill>
                  <a:schemeClr val="tx1"/>
                </a:solidFill>
                <a:effectLst/>
                <a:latin typeface="Calibri" panose="020F0502020204030204" pitchFamily="34" charset="0"/>
              </a:rPr>
              <a:t>R</a:t>
            </a:r>
            <a:r>
              <a:rPr kumimoji="0" lang="en-AU" altLang="en-US" sz="2800" b="0" i="0" u="none" strike="noStrike" cap="none" normalizeH="0" baseline="0" dirty="0">
                <a:ln>
                  <a:noFill/>
                </a:ln>
                <a:solidFill>
                  <a:schemeClr val="tx1"/>
                </a:solidFill>
                <a:effectLst/>
                <a:latin typeface="Calibri" panose="020F0502020204030204" pitchFamily="34" charset="0"/>
              </a:rPr>
              <a:t>e-imagined;</a:t>
            </a:r>
            <a:endParaRPr kumimoji="0" lang="en-AU" altLang="en-US" sz="2800" b="0" i="0" u="none" strike="noStrike" cap="none" normalizeH="0" baseline="0" dirty="0">
              <a:ln>
                <a:noFill/>
              </a:ln>
              <a:solidFill>
                <a:schemeClr val="tx1"/>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ts val="800"/>
              </a:spcAft>
              <a:buClrTx/>
              <a:buSzTx/>
              <a:buFontTx/>
              <a:buNone/>
              <a:tabLst/>
            </a:pPr>
            <a:r>
              <a:rPr kumimoji="0" lang="en-AU" altLang="en-US" sz="2800" b="1" i="0" u="none" strike="noStrike" cap="none" normalizeH="0" baseline="0" dirty="0">
                <a:ln>
                  <a:noFill/>
                </a:ln>
                <a:solidFill>
                  <a:schemeClr val="tx1"/>
                </a:solidFill>
                <a:effectLst/>
                <a:latin typeface="Calibri" panose="020F0502020204030204" pitchFamily="34" charset="0"/>
              </a:rPr>
              <a:t>R</a:t>
            </a:r>
            <a:r>
              <a:rPr kumimoji="0" lang="en-AU" altLang="en-US" sz="2800" b="0" i="0" u="none" strike="noStrike" cap="none" normalizeH="0" baseline="0" dirty="0">
                <a:ln>
                  <a:noFill/>
                </a:ln>
                <a:solidFill>
                  <a:schemeClr val="tx1"/>
                </a:solidFill>
                <a:effectLst/>
                <a:latin typeface="Calibri" panose="020F0502020204030204" pitchFamily="34" charset="0"/>
              </a:rPr>
              <a:t>eductionist</a:t>
            </a:r>
            <a:endParaRPr kumimoji="0" lang="en-AU" altLang="en-US" sz="2800" b="0" i="0" u="none" strike="noStrike" cap="none" normalizeH="0" baseline="0" dirty="0">
              <a:ln>
                <a:noFill/>
              </a:ln>
              <a:solidFill>
                <a:schemeClr val="tx1"/>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ts val="800"/>
              </a:spcAft>
              <a:buClrTx/>
              <a:buSzTx/>
              <a:buFontTx/>
              <a:buNone/>
              <a:tabLst/>
            </a:pPr>
            <a:r>
              <a:rPr kumimoji="0" lang="en-AU" altLang="en-US" sz="2800" b="1" i="0" u="none" strike="noStrike" cap="none" normalizeH="0" baseline="0" dirty="0">
                <a:ln>
                  <a:noFill/>
                </a:ln>
                <a:solidFill>
                  <a:schemeClr val="tx1"/>
                </a:solidFill>
                <a:effectLst/>
                <a:latin typeface="Calibri" panose="020F0502020204030204" pitchFamily="34" charset="0"/>
              </a:rPr>
              <a:t>I</a:t>
            </a:r>
            <a:r>
              <a:rPr kumimoji="0" lang="en-AU" altLang="en-US" sz="2800" b="0" i="0" u="none" strike="noStrike" cap="none" normalizeH="0" baseline="0" dirty="0">
                <a:ln>
                  <a:noFill/>
                </a:ln>
                <a:solidFill>
                  <a:schemeClr val="tx1"/>
                </a:solidFill>
                <a:effectLst/>
                <a:latin typeface="Calibri" panose="020F0502020204030204" pitchFamily="34" charset="0"/>
              </a:rPr>
              <a:t>mitation</a:t>
            </a:r>
          </a:p>
          <a:p>
            <a:pPr marL="0" marR="0" lvl="0" indent="0" algn="l" defTabSz="914400" rtl="0" eaLnBrk="0" fontAlgn="base" latinLnBrk="0" hangingPunct="0">
              <a:lnSpc>
                <a:spcPct val="100000"/>
              </a:lnSpc>
              <a:spcBef>
                <a:spcPct val="0"/>
              </a:spcBef>
              <a:spcAft>
                <a:spcPts val="800"/>
              </a:spcAft>
              <a:buClrTx/>
              <a:buSzTx/>
              <a:buFontTx/>
              <a:buNone/>
              <a:tabLst/>
            </a:pPr>
            <a:r>
              <a:rPr kumimoji="0" lang="en-AU" altLang="en-US" sz="2800" b="1" i="0" u="none" strike="noStrike" cap="none" normalizeH="0" baseline="0" dirty="0">
                <a:ln>
                  <a:noFill/>
                </a:ln>
                <a:solidFill>
                  <a:schemeClr val="tx1"/>
                </a:solidFill>
                <a:effectLst/>
                <a:latin typeface="Calibri" panose="020F0502020204030204" pitchFamily="34" charset="0"/>
              </a:rPr>
              <a:t>A</a:t>
            </a:r>
            <a:r>
              <a:rPr kumimoji="0" lang="en-AU" altLang="en-US" sz="2800" b="0" i="0" u="none" strike="noStrike" cap="none" normalizeH="0" baseline="0" dirty="0">
                <a:ln>
                  <a:noFill/>
                </a:ln>
                <a:solidFill>
                  <a:schemeClr val="tx1"/>
                </a:solidFill>
                <a:effectLst/>
                <a:latin typeface="Calibri" panose="020F0502020204030204" pitchFamily="34" charset="0"/>
              </a:rPr>
              <a:t>ttempted;</a:t>
            </a:r>
            <a:endParaRPr kumimoji="0" lang="en-AU" altLang="en-US" sz="2800" b="0" i="0" u="none" strike="noStrike" cap="none" normalizeH="0" baseline="0" dirty="0">
              <a:ln>
                <a:noFill/>
              </a:ln>
              <a:solidFill>
                <a:schemeClr val="tx1"/>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ts val="800"/>
              </a:spcAft>
              <a:buClrTx/>
              <a:buSzTx/>
              <a:buFontTx/>
              <a:buNone/>
              <a:tabLst/>
            </a:pPr>
            <a:r>
              <a:rPr kumimoji="0" lang="en-AU" altLang="en-US" sz="2800" b="1" i="0" u="none" strike="noStrike" cap="none" normalizeH="0" baseline="0" dirty="0">
                <a:ln>
                  <a:noFill/>
                </a:ln>
                <a:solidFill>
                  <a:schemeClr val="tx1"/>
                </a:solidFill>
                <a:effectLst/>
                <a:latin typeface="Calibri" panose="020F0502020204030204" pitchFamily="34" charset="0"/>
              </a:rPr>
              <a:t>G</a:t>
            </a:r>
            <a:r>
              <a:rPr kumimoji="0" lang="en-AU" altLang="en-US" sz="2800" b="0" i="0" u="none" strike="noStrike" cap="none" normalizeH="0" baseline="0" dirty="0">
                <a:ln>
                  <a:noFill/>
                </a:ln>
                <a:solidFill>
                  <a:schemeClr val="tx1"/>
                </a:solidFill>
                <a:effectLst/>
                <a:latin typeface="Calibri" panose="020F0502020204030204" pitchFamily="34" charset="0"/>
              </a:rPr>
              <a:t>ender-balance</a:t>
            </a:r>
          </a:p>
          <a:p>
            <a:pPr marL="0" marR="0" lvl="0" indent="0" algn="l" defTabSz="914400" rtl="0" eaLnBrk="0" fontAlgn="base" latinLnBrk="0" hangingPunct="0">
              <a:lnSpc>
                <a:spcPct val="100000"/>
              </a:lnSpc>
              <a:spcBef>
                <a:spcPct val="0"/>
              </a:spcBef>
              <a:spcAft>
                <a:spcPts val="800"/>
              </a:spcAft>
              <a:buClrTx/>
              <a:buSzTx/>
              <a:buFontTx/>
              <a:buNone/>
              <a:tabLst/>
            </a:pPr>
            <a:r>
              <a:rPr kumimoji="0" lang="en-AU" altLang="en-US" sz="2800" b="1" i="0" u="none" strike="noStrike" cap="none" normalizeH="0" baseline="0" dirty="0">
                <a:ln>
                  <a:noFill/>
                </a:ln>
                <a:solidFill>
                  <a:schemeClr val="tx1"/>
                </a:solidFill>
                <a:effectLst/>
                <a:latin typeface="Calibri" panose="020F0502020204030204" pitchFamily="34" charset="0"/>
              </a:rPr>
              <a:t>E</a:t>
            </a:r>
            <a:r>
              <a:rPr kumimoji="0" lang="en-AU" altLang="en-US" sz="2800" b="0" i="0" u="none" strike="noStrike" cap="none" normalizeH="0" baseline="0" dirty="0">
                <a:ln>
                  <a:noFill/>
                </a:ln>
                <a:solidFill>
                  <a:schemeClr val="tx1"/>
                </a:solidFill>
                <a:effectLst/>
                <a:latin typeface="Calibri" panose="020F0502020204030204" pitchFamily="34" charset="0"/>
              </a:rPr>
              <a:t>liminated</a:t>
            </a:r>
            <a:r>
              <a:rPr kumimoji="0" lang="en-AU" altLang="en-US" sz="2800" b="0" i="0" u="none" strike="noStrike" cap="none" normalizeH="0" baseline="0" dirty="0">
                <a:ln>
                  <a:noFill/>
                </a:ln>
                <a:solidFill>
                  <a:schemeClr val="tx1"/>
                </a:solidFill>
                <a:effectLst/>
                <a:latin typeface="Times New Roman" panose="02020603050405020304"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 name="TextBox 4"/>
          <p:cNvSpPr txBox="1"/>
          <p:nvPr/>
        </p:nvSpPr>
        <p:spPr>
          <a:xfrm>
            <a:off x="4490034" y="541422"/>
            <a:ext cx="3429000" cy="523220"/>
          </a:xfrm>
          <a:prstGeom prst="rect">
            <a:avLst/>
          </a:prstGeom>
          <a:noFill/>
        </p:spPr>
        <p:txBody>
          <a:bodyPr wrap="square" rtlCol="0">
            <a:spAutoFit/>
          </a:bodyPr>
          <a:lstStyle/>
          <a:p>
            <a:r>
              <a:rPr lang="en-AU" sz="2800" dirty="0"/>
              <a:t>Marriage Equality?</a:t>
            </a:r>
          </a:p>
        </p:txBody>
      </p:sp>
      <p:sp>
        <p:nvSpPr>
          <p:cNvPr id="6" name="TextBox 5"/>
          <p:cNvSpPr txBox="1"/>
          <p:nvPr/>
        </p:nvSpPr>
        <p:spPr>
          <a:xfrm>
            <a:off x="898359" y="6051884"/>
            <a:ext cx="10483515" cy="523220"/>
          </a:xfrm>
          <a:prstGeom prst="rect">
            <a:avLst/>
          </a:prstGeom>
          <a:noFill/>
        </p:spPr>
        <p:txBody>
          <a:bodyPr wrap="square" rtlCol="0">
            <a:spAutoFit/>
          </a:bodyPr>
          <a:lstStyle/>
          <a:p>
            <a:r>
              <a:rPr lang="en-AU" sz="2800" dirty="0"/>
              <a:t>   Freedom TO obey		    	       	    Freedom FROM obeying</a:t>
            </a:r>
          </a:p>
        </p:txBody>
      </p:sp>
      <p:sp>
        <p:nvSpPr>
          <p:cNvPr id="4" name="Slide Number Placeholder 3"/>
          <p:cNvSpPr>
            <a:spLocks noGrp="1"/>
          </p:cNvSpPr>
          <p:nvPr>
            <p:ph type="sldNum" sz="quarter" idx="12"/>
          </p:nvPr>
        </p:nvSpPr>
        <p:spPr/>
        <p:txBody>
          <a:bodyPr/>
          <a:lstStyle/>
          <a:p>
            <a:fld id="{0A2CBDE0-722F-44B1-A00C-320D2B1AE3A5}" type="slidenum">
              <a:rPr lang="en-AU" smtClean="0"/>
              <a:t>5</a:t>
            </a:fld>
            <a:endParaRPr lang="en-AU"/>
          </a:p>
        </p:txBody>
      </p:sp>
    </p:spTree>
    <p:extLst>
      <p:ext uri="{BB962C8B-B14F-4D97-AF65-F5344CB8AC3E}">
        <p14:creationId xmlns:p14="http://schemas.microsoft.com/office/powerpoint/2010/main" val="1577054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dirty="0"/>
              <a:t>Swimming between the Flags</a:t>
            </a:r>
          </a:p>
        </p:txBody>
      </p:sp>
      <p:sp>
        <p:nvSpPr>
          <p:cNvPr id="3" name="Content Placeholder 2"/>
          <p:cNvSpPr>
            <a:spLocks noGrp="1"/>
          </p:cNvSpPr>
          <p:nvPr>
            <p:ph idx="1"/>
          </p:nvPr>
        </p:nvSpPr>
        <p:spPr/>
        <p:txBody>
          <a:bodyPr>
            <a:normAutofit/>
          </a:bodyPr>
          <a:lstStyle/>
          <a:p>
            <a:pPr marL="0" indent="0">
              <a:buNone/>
            </a:pPr>
            <a:r>
              <a:rPr lang="en-US" dirty="0"/>
              <a:t>Ancient Israel had </a:t>
            </a:r>
            <a:r>
              <a:rPr lang="en-US" b="1" dirty="0"/>
              <a:t>three</a:t>
            </a:r>
            <a:r>
              <a:rPr lang="en-US" dirty="0"/>
              <a:t> options:  obedience, and two choices:</a:t>
            </a:r>
            <a:endParaRPr lang="en-AU" dirty="0"/>
          </a:p>
          <a:p>
            <a:pPr marL="0" indent="0">
              <a:buNone/>
            </a:pPr>
            <a:r>
              <a:rPr lang="en-US" dirty="0"/>
              <a:t>Either the local gods – blending in with ITS surrounding  society</a:t>
            </a:r>
            <a:endParaRPr lang="en-AU" dirty="0"/>
          </a:p>
          <a:p>
            <a:pPr marL="0" indent="0">
              <a:buNone/>
            </a:pPr>
            <a:r>
              <a:rPr lang="en-US" dirty="0"/>
              <a:t>OR The gods of the ancestors – going back to their roots, for security.</a:t>
            </a:r>
            <a:endParaRPr lang="en-AU" dirty="0"/>
          </a:p>
          <a:p>
            <a:pPr marL="0" indent="0">
              <a:buNone/>
            </a:pPr>
            <a:r>
              <a:rPr lang="en-US" dirty="0"/>
              <a:t>Sounds like a Progressive mentality and a:   Fortress mentality</a:t>
            </a:r>
            <a:endParaRPr lang="en-AU" dirty="0"/>
          </a:p>
          <a:p>
            <a:pPr marL="0" indent="0">
              <a:buNone/>
            </a:pPr>
            <a:endParaRPr lang="en-US" dirty="0"/>
          </a:p>
          <a:p>
            <a:pPr marL="0" indent="0">
              <a:buNone/>
            </a:pPr>
            <a:r>
              <a:rPr lang="en-US" dirty="0"/>
              <a:t>And a word of encouragement.  Obedience is not mindless.  Serving God engages our whole being, and requires initiative (under God’s direction) – if the parables of the talents is to be believed.  </a:t>
            </a:r>
            <a:endParaRPr lang="en-AU" dirty="0"/>
          </a:p>
          <a:p>
            <a:pPr marL="0" indent="0">
              <a:buNone/>
            </a:pPr>
            <a:r>
              <a:rPr lang="en-US" b="1" dirty="0"/>
              <a:t>Servants have delegated authority.  We tend to forget that.</a:t>
            </a:r>
            <a:endParaRPr lang="en-AU" dirty="0"/>
          </a:p>
          <a:p>
            <a:pPr marL="0" indent="0">
              <a:buNone/>
            </a:pPr>
            <a:endParaRPr lang="en-AU" sz="3200" dirty="0"/>
          </a:p>
        </p:txBody>
      </p:sp>
      <p:sp>
        <p:nvSpPr>
          <p:cNvPr id="4" name="Slide Number Placeholder 3"/>
          <p:cNvSpPr>
            <a:spLocks noGrp="1"/>
          </p:cNvSpPr>
          <p:nvPr>
            <p:ph type="sldNum" sz="quarter" idx="12"/>
          </p:nvPr>
        </p:nvSpPr>
        <p:spPr/>
        <p:txBody>
          <a:bodyPr/>
          <a:lstStyle/>
          <a:p>
            <a:fld id="{0A2CBDE0-722F-44B1-A00C-320D2B1AE3A5}" type="slidenum">
              <a:rPr lang="en-AU" smtClean="0"/>
              <a:t>6</a:t>
            </a:fld>
            <a:endParaRPr lang="en-AU"/>
          </a:p>
        </p:txBody>
      </p:sp>
    </p:spTree>
    <p:extLst>
      <p:ext uri="{BB962C8B-B14F-4D97-AF65-F5344CB8AC3E}">
        <p14:creationId xmlns:p14="http://schemas.microsoft.com/office/powerpoint/2010/main" val="4202567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8173" y="348916"/>
            <a:ext cx="10599821" cy="6304547"/>
          </a:xfrm>
        </p:spPr>
        <p:txBody>
          <a:bodyPr>
            <a:noAutofit/>
          </a:bodyPr>
          <a:lstStyle/>
          <a:p>
            <a:pPr marL="0" indent="0">
              <a:buNone/>
            </a:pPr>
            <a:r>
              <a:rPr lang="en-US" sz="3200" dirty="0"/>
              <a:t>The gods of the             As for me and my         The gods of your </a:t>
            </a:r>
          </a:p>
          <a:p>
            <a:pPr marL="0" indent="0">
              <a:buNone/>
            </a:pPr>
            <a:r>
              <a:rPr lang="en-US" sz="3200" dirty="0"/>
              <a:t>Amorites in whose         house, we will             </a:t>
            </a:r>
            <a:r>
              <a:rPr lang="en-US" sz="3200" dirty="0">
                <a:solidFill>
                  <a:srgbClr val="FF0000"/>
                </a:solidFill>
              </a:rPr>
              <a:t>ancestors</a:t>
            </a:r>
            <a:r>
              <a:rPr lang="en-US" sz="3200" dirty="0"/>
              <a:t> beyond</a:t>
            </a:r>
          </a:p>
          <a:p>
            <a:pPr marL="0" indent="0">
              <a:buNone/>
            </a:pPr>
            <a:r>
              <a:rPr lang="en-US" sz="3200" dirty="0"/>
              <a:t>land you </a:t>
            </a:r>
            <a:r>
              <a:rPr lang="en-US" sz="3200" dirty="0">
                <a:solidFill>
                  <a:srgbClr val="FF0000"/>
                </a:solidFill>
              </a:rPr>
              <a:t>are</a:t>
            </a:r>
            <a:r>
              <a:rPr lang="en-US" sz="3200" dirty="0"/>
              <a:t> living	   serve the Lord		 the Euphrates</a:t>
            </a:r>
          </a:p>
          <a:p>
            <a:pPr marL="0" indent="0">
              <a:buNone/>
            </a:pPr>
            <a:r>
              <a:rPr lang="en-US" sz="3200" dirty="0"/>
              <a:t>			</a:t>
            </a:r>
          </a:p>
          <a:p>
            <a:pPr marL="0" indent="0">
              <a:buNone/>
            </a:pPr>
            <a:endParaRPr lang="en-US" sz="3200" dirty="0"/>
          </a:p>
          <a:p>
            <a:pPr marL="0" indent="0">
              <a:buNone/>
            </a:pPr>
            <a:endParaRPr lang="en-US" sz="3200" dirty="0"/>
          </a:p>
          <a:p>
            <a:pPr marL="0" indent="0">
              <a:buNone/>
            </a:pPr>
            <a:endParaRPr lang="en-US" sz="3200" dirty="0"/>
          </a:p>
          <a:p>
            <a:pPr marL="0" indent="0">
              <a:buNone/>
            </a:pPr>
            <a:endParaRPr lang="en-US" sz="3200" dirty="0"/>
          </a:p>
          <a:p>
            <a:pPr marL="0" indent="0">
              <a:buNone/>
            </a:pPr>
            <a:r>
              <a:rPr lang="en-US" sz="3200" dirty="0"/>
              <a:t> </a:t>
            </a:r>
          </a:p>
          <a:p>
            <a:pPr marL="0" indent="0">
              <a:buNone/>
            </a:pPr>
            <a:r>
              <a:rPr lang="en-US" sz="3200" dirty="0"/>
              <a:t>    Progressive 		     Obedience	             Fortress </a:t>
            </a:r>
          </a:p>
          <a:p>
            <a:pPr marL="0" lvl="0" indent="0">
              <a:buNone/>
            </a:pPr>
            <a:r>
              <a:rPr lang="en-US" sz="3200" dirty="0"/>
              <a:t>    Mentality 	      </a:t>
            </a:r>
            <a:r>
              <a:rPr lang="en-US" dirty="0"/>
              <a:t>Delegated Authority	                 </a:t>
            </a:r>
            <a:r>
              <a:rPr lang="en-US" sz="3200" dirty="0">
                <a:solidFill>
                  <a:prstClr val="black"/>
                </a:solidFill>
              </a:rPr>
              <a:t>Mentality</a:t>
            </a:r>
          </a:p>
          <a:p>
            <a:pPr marL="0" indent="0">
              <a:buNone/>
            </a:pPr>
            <a:endParaRPr lang="en-US" dirty="0"/>
          </a:p>
          <a:p>
            <a:pPr marL="0" indent="0">
              <a:buNone/>
            </a:pPr>
            <a:endParaRPr lang="en-AU" sz="3200" dirty="0"/>
          </a:p>
        </p:txBody>
      </p:sp>
      <p:pic>
        <p:nvPicPr>
          <p:cNvPr id="4"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9074" y="2017764"/>
            <a:ext cx="5658018" cy="3182636"/>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flipH="1">
            <a:off x="3544510" y="3594529"/>
            <a:ext cx="1388808" cy="327471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775265" y="3585865"/>
            <a:ext cx="827314" cy="3283383"/>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Left-Right Arrow 7"/>
          <p:cNvSpPr/>
          <p:nvPr/>
        </p:nvSpPr>
        <p:spPr>
          <a:xfrm>
            <a:off x="4207994" y="5317958"/>
            <a:ext cx="3937385" cy="21712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Slide Number Placeholder 1"/>
          <p:cNvSpPr>
            <a:spLocks noGrp="1"/>
          </p:cNvSpPr>
          <p:nvPr>
            <p:ph type="sldNum" sz="quarter" idx="12"/>
          </p:nvPr>
        </p:nvSpPr>
        <p:spPr/>
        <p:txBody>
          <a:bodyPr/>
          <a:lstStyle/>
          <a:p>
            <a:fld id="{0A2CBDE0-722F-44B1-A00C-320D2B1AE3A5}" type="slidenum">
              <a:rPr lang="en-AU" smtClean="0"/>
              <a:t>7</a:t>
            </a:fld>
            <a:endParaRPr lang="en-AU"/>
          </a:p>
        </p:txBody>
      </p:sp>
    </p:spTree>
    <p:extLst>
      <p:ext uri="{BB962C8B-B14F-4D97-AF65-F5344CB8AC3E}">
        <p14:creationId xmlns:p14="http://schemas.microsoft.com/office/powerpoint/2010/main" val="1027614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sz="3600" dirty="0"/>
              <a:t> </a:t>
            </a:r>
            <a:br>
              <a:rPr lang="en-US" sz="3600" dirty="0"/>
            </a:br>
            <a:r>
              <a:rPr lang="en-US" sz="3600" b="1" dirty="0"/>
              <a:t>Creation and Fall            Genesis 1 -11</a:t>
            </a:r>
            <a:endParaRPr lang="en-AU" sz="3600" b="1" dirty="0"/>
          </a:p>
        </p:txBody>
      </p:sp>
      <p:sp>
        <p:nvSpPr>
          <p:cNvPr id="3" name="Content Placeholder 2"/>
          <p:cNvSpPr>
            <a:spLocks noGrp="1"/>
          </p:cNvSpPr>
          <p:nvPr>
            <p:ph idx="1"/>
          </p:nvPr>
        </p:nvSpPr>
        <p:spPr>
          <a:xfrm>
            <a:off x="604911" y="1325563"/>
            <a:ext cx="11099409" cy="5219616"/>
          </a:xfrm>
        </p:spPr>
        <p:txBody>
          <a:bodyPr>
            <a:normAutofit/>
          </a:bodyPr>
          <a:lstStyle/>
          <a:p>
            <a:pPr marL="0" indent="0">
              <a:buNone/>
            </a:pPr>
            <a:endParaRPr lang="en-US" dirty="0"/>
          </a:p>
          <a:p>
            <a:pPr marL="0" indent="0">
              <a:buNone/>
            </a:pPr>
            <a:r>
              <a:rPr lang="en-US" dirty="0"/>
              <a:t>The universe is not an accident – Creation by Father Son and Holy Spirit</a:t>
            </a:r>
          </a:p>
          <a:p>
            <a:pPr marL="0" indent="0">
              <a:buNone/>
            </a:pPr>
            <a:r>
              <a:rPr lang="en-US" dirty="0"/>
              <a:t>Wanting to be like God - the wrong way – had and has consequences</a:t>
            </a:r>
          </a:p>
          <a:p>
            <a:pPr marL="0" indent="0">
              <a:buNone/>
            </a:pPr>
            <a:endParaRPr lang="en-US" dirty="0"/>
          </a:p>
          <a:p>
            <a:pPr marL="0" indent="0">
              <a:buNone/>
            </a:pPr>
            <a:r>
              <a:rPr lang="en-US" dirty="0"/>
              <a:t> “The whole of creation is groaning for the day of redemption.”  Rom 8:22</a:t>
            </a:r>
          </a:p>
          <a:p>
            <a:pPr marL="0" indent="0">
              <a:buNone/>
            </a:pPr>
            <a:r>
              <a:rPr lang="en-US" sz="3200" dirty="0">
                <a:solidFill>
                  <a:schemeClr val="accent5"/>
                </a:solidFill>
              </a:rPr>
              <a:t>	Therefore</a:t>
            </a:r>
            <a:r>
              <a:rPr lang="en-US" sz="3200" b="1" dirty="0">
                <a:solidFill>
                  <a:schemeClr val="accent5"/>
                </a:solidFill>
              </a:rPr>
              <a:t> What is</a:t>
            </a:r>
            <a:r>
              <a:rPr lang="en-US" dirty="0">
                <a:solidFill>
                  <a:schemeClr val="accent5"/>
                </a:solidFill>
              </a:rPr>
              <a:t>  does not necessarily have </a:t>
            </a:r>
            <a:r>
              <a:rPr lang="en-US" sz="3200" b="1" dirty="0">
                <a:solidFill>
                  <a:schemeClr val="accent5"/>
                </a:solidFill>
              </a:rPr>
              <a:t>God’s approval.</a:t>
            </a:r>
          </a:p>
          <a:p>
            <a:pPr marL="0" indent="0">
              <a:buNone/>
            </a:pPr>
            <a:endParaRPr lang="en-US" sz="3200" b="1" dirty="0">
              <a:solidFill>
                <a:schemeClr val="accent5"/>
              </a:solidFill>
            </a:endParaRPr>
          </a:p>
          <a:p>
            <a:pPr marL="0" indent="0" algn="ctr">
              <a:buNone/>
            </a:pPr>
            <a:r>
              <a:rPr lang="en-US" sz="3200" dirty="0">
                <a:solidFill>
                  <a:srgbClr val="FF0000"/>
                </a:solidFill>
              </a:rPr>
              <a:t>Need for Revelation  -  God-given truth</a:t>
            </a:r>
          </a:p>
        </p:txBody>
      </p:sp>
      <p:sp>
        <p:nvSpPr>
          <p:cNvPr id="4" name="TextBox 3"/>
          <p:cNvSpPr txBox="1"/>
          <p:nvPr/>
        </p:nvSpPr>
        <p:spPr>
          <a:xfrm>
            <a:off x="11704320" y="6545179"/>
            <a:ext cx="487680" cy="369332"/>
          </a:xfrm>
          <a:prstGeom prst="rect">
            <a:avLst/>
          </a:prstGeom>
          <a:noFill/>
        </p:spPr>
        <p:txBody>
          <a:bodyPr wrap="square" rtlCol="0">
            <a:spAutoFit/>
          </a:bodyPr>
          <a:lstStyle/>
          <a:p>
            <a:fld id="{5ABF389C-C7AE-4CFB-85DC-DB3AF43B7759}" type="slidenum">
              <a:rPr lang="en-AU" smtClean="0"/>
              <a:t>8</a:t>
            </a:fld>
            <a:endParaRPr lang="en-AU" dirty="0"/>
          </a:p>
        </p:txBody>
      </p:sp>
      <p:sp>
        <p:nvSpPr>
          <p:cNvPr id="5" name="Slide Number Placeholder 4"/>
          <p:cNvSpPr>
            <a:spLocks noGrp="1"/>
          </p:cNvSpPr>
          <p:nvPr>
            <p:ph type="sldNum" sz="quarter" idx="12"/>
          </p:nvPr>
        </p:nvSpPr>
        <p:spPr/>
        <p:txBody>
          <a:bodyPr/>
          <a:lstStyle/>
          <a:p>
            <a:fld id="{0A2CBDE0-722F-44B1-A00C-320D2B1AE3A5}" type="slidenum">
              <a:rPr lang="en-AU" smtClean="0"/>
              <a:t>8</a:t>
            </a:fld>
            <a:endParaRPr lang="en-AU"/>
          </a:p>
        </p:txBody>
      </p:sp>
    </p:spTree>
    <p:extLst>
      <p:ext uri="{BB962C8B-B14F-4D97-AF65-F5344CB8AC3E}">
        <p14:creationId xmlns:p14="http://schemas.microsoft.com/office/powerpoint/2010/main" val="4096363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So where </a:t>
            </a:r>
            <a:r>
              <a:rPr lang="en-US" b="1" i="1" dirty="0"/>
              <a:t>should</a:t>
            </a:r>
            <a:r>
              <a:rPr lang="en-US" dirty="0"/>
              <a:t> the flags go?</a:t>
            </a:r>
            <a:endParaRPr lang="en-AU" dirty="0"/>
          </a:p>
        </p:txBody>
      </p:sp>
      <p:pic>
        <p:nvPicPr>
          <p:cNvPr id="1026" name="Picture 2" descr="Image result for placing flags on the beach meani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flipH="1">
            <a:off x="155575" y="2279565"/>
            <a:ext cx="5659902" cy="3556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placing flags on the beach mean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5477" y="2279565"/>
            <a:ext cx="6095999" cy="3555999"/>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0A2CBDE0-722F-44B1-A00C-320D2B1AE3A5}" type="slidenum">
              <a:rPr lang="en-AU" smtClean="0"/>
              <a:t>9</a:t>
            </a:fld>
            <a:endParaRPr lang="en-AU"/>
          </a:p>
        </p:txBody>
      </p:sp>
    </p:spTree>
    <p:extLst>
      <p:ext uri="{BB962C8B-B14F-4D97-AF65-F5344CB8AC3E}">
        <p14:creationId xmlns:p14="http://schemas.microsoft.com/office/powerpoint/2010/main" val="20001715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2038</TotalTime>
  <Words>1367</Words>
  <Application>Microsoft Office PowerPoint</Application>
  <PresentationFormat>Widescreen</PresentationFormat>
  <Paragraphs>256</Paragraphs>
  <Slides>29</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Times New Roman</vt:lpstr>
      <vt:lpstr>Office Theme</vt:lpstr>
      <vt:lpstr>Assembly of Confessing Congregations  2018 Conference Rev Walter and Dr Katherine Abetz Swimming between the Flags</vt:lpstr>
      <vt:lpstr>Swimming between the Flags</vt:lpstr>
      <vt:lpstr>2 Corinthians  11:2-4</vt:lpstr>
      <vt:lpstr>Swimming between the Flags</vt:lpstr>
      <vt:lpstr>PowerPoint Presentation</vt:lpstr>
      <vt:lpstr>Swimming between the Flags</vt:lpstr>
      <vt:lpstr>PowerPoint Presentation</vt:lpstr>
      <vt:lpstr>  Creation and Fall            Genesis 1 -11</vt:lpstr>
      <vt:lpstr>So where should the flags go?</vt:lpstr>
      <vt:lpstr>SELF-DEFINITION  vs  CREATURE-HOOD</vt:lpstr>
      <vt:lpstr>Where do our flags go?</vt:lpstr>
      <vt:lpstr>PowerPoint Presentation</vt:lpstr>
      <vt:lpstr>PowerPoint Presentation</vt:lpstr>
      <vt:lpstr>PowerPoint Presentation</vt:lpstr>
      <vt:lpstr>PowerPoint Presentation</vt:lpstr>
      <vt:lpstr>PowerPoint Presentation</vt:lpstr>
      <vt:lpstr>PowerPoint Presentation</vt:lpstr>
      <vt:lpstr>   Two kinds of freedom    Freedom FROM      and         Freedom TO</vt:lpstr>
      <vt:lpstr>True Freedom</vt:lpstr>
      <vt:lpstr>True Freedom</vt:lpstr>
      <vt:lpstr>PowerPoint Presentation</vt:lpstr>
      <vt:lpstr>PowerPoint Presentation</vt:lpstr>
      <vt:lpstr>“What not to do  -  What to do”  Checklist</vt:lpstr>
      <vt:lpstr>“What not to do  -  What to do”  Checklist</vt:lpstr>
      <vt:lpstr>“What not to do  -  What to do”  Checklist</vt:lpstr>
      <vt:lpstr>“What not to do  -  What to do”  Checklist</vt:lpstr>
      <vt:lpstr>“What not to do  -  What to do”  Checklist</vt:lpstr>
      <vt:lpstr>“What not to do  -  What to do”  Checklist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Walter Abetz</dc:creator>
  <cp:lastModifiedBy>Peter Bentley</cp:lastModifiedBy>
  <cp:revision>130</cp:revision>
  <dcterms:created xsi:type="dcterms:W3CDTF">2018-08-12T05:51:35Z</dcterms:created>
  <dcterms:modified xsi:type="dcterms:W3CDTF">2018-09-30T11:15:43Z</dcterms:modified>
</cp:coreProperties>
</file>