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9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0EF8A-0F76-430C-9D63-35A7F804E695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E33F-12EC-4F9A-8385-C04D4F06F9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16818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8B3F7-1BAD-400C-9008-3BF3C5805B3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176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91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60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23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36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915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904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01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958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55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4896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802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33AA1-8168-4F6E-A53F-79E7AAC9FCFD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E70AD-8BE4-41DF-9671-6293879784F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54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332656"/>
            <a:ext cx="8568952" cy="62478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AU" sz="4000" b="1" dirty="0" smtClean="0"/>
          </a:p>
          <a:p>
            <a:pPr algn="ctr"/>
            <a:r>
              <a:rPr lang="en-AU" sz="4000" b="1" u="sng" dirty="0" smtClean="0"/>
              <a:t>Part   B</a:t>
            </a:r>
          </a:p>
          <a:p>
            <a:endParaRPr lang="en-AU" sz="4000" b="1" dirty="0"/>
          </a:p>
          <a:p>
            <a:pPr algn="ctr"/>
            <a:r>
              <a:rPr lang="en-AU" sz="4000" b="1" dirty="0" smtClean="0"/>
              <a:t>Human numbers linked to</a:t>
            </a:r>
          </a:p>
          <a:p>
            <a:endParaRPr lang="en-AU" sz="4000" b="1" dirty="0" smtClean="0"/>
          </a:p>
          <a:p>
            <a:pPr algn="ctr"/>
            <a:r>
              <a:rPr lang="en-AU" sz="4000" b="1" dirty="0" smtClean="0"/>
              <a:t>Environmental Degradation</a:t>
            </a:r>
          </a:p>
          <a:p>
            <a:endParaRPr lang="en-AU" sz="4000" b="1" dirty="0" smtClean="0"/>
          </a:p>
          <a:p>
            <a:pPr algn="ctr"/>
            <a:r>
              <a:rPr lang="en-AU" sz="4000" b="1" dirty="0"/>
              <a:t>v</a:t>
            </a:r>
            <a:r>
              <a:rPr lang="en-AU" sz="4000" b="1" dirty="0" smtClean="0"/>
              <a:t>ia the Economy</a:t>
            </a:r>
          </a:p>
          <a:p>
            <a:endParaRPr lang="en-AU" sz="4000" b="1" dirty="0"/>
          </a:p>
          <a:p>
            <a:endParaRPr lang="en-AU" sz="4000" b="1" dirty="0"/>
          </a:p>
        </p:txBody>
      </p:sp>
    </p:spTree>
    <p:extLst>
      <p:ext uri="{BB962C8B-B14F-4D97-AF65-F5344CB8AC3E}">
        <p14:creationId xmlns:p14="http://schemas.microsoft.com/office/powerpoint/2010/main" val="139453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7543"/>
            <a:ext cx="4680520" cy="453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08518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But where does the money come from?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489" y="116632"/>
            <a:ext cx="4824536" cy="4615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869160"/>
            <a:ext cx="5198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Trade existed before there was money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990198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48691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Money was developed as a convenient way of selling …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445224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… and buying things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5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440890"/>
            <a:ext cx="4716000" cy="446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3" y="4941168"/>
            <a:ext cx="5544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But money by itself is useless …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5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332656"/>
            <a:ext cx="4680519" cy="443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86916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… without things to spend it on.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42877"/>
            <a:ext cx="4500000" cy="447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869160"/>
            <a:ext cx="51845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And money cannot be circulated unless it is backed by …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09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0500"/>
            <a:ext cx="4680521" cy="4462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486916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</a:rPr>
              <a:t>production from the ground e.g. mining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3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07" y="330895"/>
            <a:ext cx="4752528" cy="461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4941168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 from the soil, e.g.  agriculture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3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19075"/>
            <a:ext cx="4824536" cy="450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3" y="4869160"/>
            <a:ext cx="5112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 from the sea, e.g. fishing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9539"/>
            <a:ext cx="4752529" cy="46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5085184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</a:rPr>
              <a:t>o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r from the bush, e.g. forestry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5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500"/>
            <a:ext cx="4824536" cy="4678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15719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Are there more people on Earth than is helpful for the planet?  Most probably ‘Yes’ …</a:t>
            </a:r>
            <a:endParaRPr lang="en-A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0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3825"/>
            <a:ext cx="4752528" cy="4601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08518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So, money has to be backed by production.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36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09539"/>
            <a:ext cx="4752529" cy="439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869160"/>
            <a:ext cx="47525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Think about where your money comes from …</a:t>
            </a:r>
            <a:endParaRPr lang="en-A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8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1450"/>
            <a:ext cx="4680520" cy="4553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1" y="5157192"/>
            <a:ext cx="496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Some people have jobs which are directly related to the Earth’s provision.</a:t>
            </a:r>
            <a:endParaRPr lang="en-A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0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8" y="476672"/>
            <a:ext cx="4824537" cy="4583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79" y="5083409"/>
            <a:ext cx="51125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The jobs of others depend on the raw materials which the Earth supplies.</a:t>
            </a:r>
            <a:endParaRPr lang="en-A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5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9087"/>
            <a:ext cx="4608512" cy="4550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4874434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Still more people have work in the service industries related to goods produced from the Earth.</a:t>
            </a:r>
            <a:endParaRPr lang="en-A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7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8576"/>
            <a:ext cx="4608000" cy="462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1" y="4941168"/>
            <a:ext cx="5040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Some people’s salaries come from the taxes which are paid by others.</a:t>
            </a:r>
            <a:endParaRPr lang="en-A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171450"/>
            <a:ext cx="4680520" cy="44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47664" y="4941168"/>
            <a:ext cx="5818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Some people depend on the work of others for their financial support.</a:t>
            </a:r>
            <a:endParaRPr lang="en-AU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05" y="476672"/>
            <a:ext cx="885698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0605" y="4797152"/>
            <a:ext cx="4073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When we trace our money back to where it came from originally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86916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… we will find it is from the productivity of the Earth.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5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42" y="260648"/>
            <a:ext cx="4464496" cy="405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450912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And what will we exchange it for?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9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0500"/>
            <a:ext cx="4608512" cy="4606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229200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We will spend it on GOODS and SERVICES …</a:t>
            </a:r>
            <a:endParaRPr lang="en-A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7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3688" y="404665"/>
            <a:ext cx="5904656" cy="3195786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1800" y="4869160"/>
            <a:ext cx="4320480" cy="1368152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World population is increasing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4896544" cy="439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9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157192"/>
            <a:ext cx="80648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… all of which flow from the productivity of the Earth.</a:t>
            </a:r>
            <a:endParaRPr lang="en-A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19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486841"/>
            <a:ext cx="3096344" cy="20882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6" name="Picture 2" descr="C:\Documents and Settings\Owner\My Documents\PHOTO Mi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9" y="486840"/>
            <a:ext cx="3306837" cy="22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20072" y="545002"/>
            <a:ext cx="360040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7" name="Picture 3" descr="C:\Documents and Settings\Owner\My Documents\PHOTO  For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86839"/>
            <a:ext cx="3058900" cy="22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4216" y="3645024"/>
            <a:ext cx="333569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8" name="Picture 4" descr="C:\Documents and Settings\Owner\My Documents\PHOTO Rice fiel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59" y="3793909"/>
            <a:ext cx="3306837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80112" y="3645024"/>
            <a:ext cx="3240360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1029" name="Picture 5" descr="C:\Documents and Settings\Owner\My Documents\PHOTO Fishing trawler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93909"/>
            <a:ext cx="3058900" cy="248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23928" y="2575073"/>
            <a:ext cx="1512168" cy="1439283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468146" y="2909993"/>
            <a:ext cx="720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$</a:t>
            </a:r>
            <a:endParaRPr lang="en-AU" sz="4400" b="1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364088" y="2708919"/>
            <a:ext cx="360040" cy="36933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635896" y="2708918"/>
            <a:ext cx="288032" cy="36933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635896" y="3501008"/>
            <a:ext cx="360040" cy="3286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436096" y="3501008"/>
            <a:ext cx="288032" cy="32868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9059" y="2708919"/>
            <a:ext cx="30908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Mining</a:t>
            </a:r>
            <a:endParaRPr lang="en-AU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012160" y="2708919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Forestry</a:t>
            </a:r>
            <a:endParaRPr lang="en-AU" sz="32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9059" y="6281095"/>
            <a:ext cx="3306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Agriculture</a:t>
            </a:r>
            <a:endParaRPr lang="en-AU" sz="3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724128" y="6281095"/>
            <a:ext cx="3058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 smtClean="0"/>
              <a:t>Fisheries</a:t>
            </a:r>
            <a:endParaRPr lang="en-AU" sz="3200" b="1" dirty="0"/>
          </a:p>
        </p:txBody>
      </p:sp>
    </p:spTree>
    <p:extLst>
      <p:ext uri="{BB962C8B-B14F-4D97-AF65-F5344CB8AC3E}">
        <p14:creationId xmlns:p14="http://schemas.microsoft.com/office/powerpoint/2010/main" val="15283001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98649"/>
            <a:ext cx="34563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050" name="Picture 2" descr="C:\Documents and Settings\Owner\My Documents\PHOTO Gas burn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384376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98649"/>
            <a:ext cx="381642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  <p:pic>
        <p:nvPicPr>
          <p:cNvPr id="2051" name="Picture 3" descr="C:\Documents and Settings\Owner\My Documents\PHOTO Fruit and Ju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648"/>
            <a:ext cx="3312368" cy="2081590"/>
          </a:xfrm>
          <a:prstGeom prst="rect">
            <a:avLst/>
          </a:prstGeom>
          <a:noFill/>
          <a:ln w="63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Owner\My Documents\PHOTO Clothin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98649"/>
            <a:ext cx="3384375" cy="208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Owner\My Documents\PHOTO Log hom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81" y="3933056"/>
            <a:ext cx="331236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923928" y="2574196"/>
            <a:ext cx="1224136" cy="11521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4283968" y="2765539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 smtClean="0"/>
              <a:t>$</a:t>
            </a:r>
            <a:endParaRPr lang="en-AU" sz="4400" b="1" dirty="0"/>
          </a:p>
        </p:txBody>
      </p:sp>
      <p:cxnSp>
        <p:nvCxnSpPr>
          <p:cNvPr id="12" name="Straight Arrow Connector 11"/>
          <p:cNvCxnSpPr>
            <a:stCxn id="7" idx="7"/>
          </p:cNvCxnSpPr>
          <p:nvPr/>
        </p:nvCxnSpPr>
        <p:spPr>
          <a:xfrm flipV="1">
            <a:off x="4968793" y="2380238"/>
            <a:ext cx="467302" cy="3626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3563888" y="2380238"/>
            <a:ext cx="539311" cy="36268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563888" y="3534980"/>
            <a:ext cx="539311" cy="39807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5"/>
          </p:cNvCxnSpPr>
          <p:nvPr/>
        </p:nvCxnSpPr>
        <p:spPr>
          <a:xfrm>
            <a:off x="4968793" y="3557599"/>
            <a:ext cx="467303" cy="37545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1520" y="238023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Food</a:t>
            </a:r>
            <a:endParaRPr lang="en-AU" sz="3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24128" y="2380238"/>
            <a:ext cx="3096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Clothing</a:t>
            </a:r>
            <a:endParaRPr lang="en-AU" sz="3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6021288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Shelter</a:t>
            </a:r>
            <a:endParaRPr lang="en-AU" sz="3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436095" y="6021288"/>
            <a:ext cx="3384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/>
              <a:t>Energy supplies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1966466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201025" cy="61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476672"/>
            <a:ext cx="78488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 1986 we began to overshoot Earth’s renewable resources, just before we reached 5 billion people.</a:t>
            </a:r>
            <a:endParaRPr lang="en-A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229200"/>
            <a:ext cx="78488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We are now using forests, fish, topsoil etc., faster than they can be renewed.  We need 1.5  ‘earths.’</a:t>
            </a:r>
            <a:endParaRPr lang="en-A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9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0"/>
            <a:ext cx="9036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 smtClean="0"/>
              <a:t>EARTH OVERSHOOT DAY</a:t>
            </a:r>
            <a:r>
              <a:rPr lang="en-AU" sz="2400" b="1" i="1" dirty="0" smtClean="0"/>
              <a:t>    - Getting earlier </a:t>
            </a:r>
          </a:p>
          <a:p>
            <a:r>
              <a:rPr lang="en-AU" sz="2400" b="1" u="sng" dirty="0" smtClean="0"/>
              <a:t>Date by which </a:t>
            </a:r>
            <a:r>
              <a:rPr lang="en-AU" sz="2400" b="1" u="sng" dirty="0" err="1" smtClean="0"/>
              <a:t>biocapacity</a:t>
            </a:r>
            <a:r>
              <a:rPr lang="en-AU" sz="2400" b="1" u="sng" dirty="0" smtClean="0"/>
              <a:t> used up   </a:t>
            </a:r>
            <a:r>
              <a:rPr lang="en-AU" sz="2400" b="1" dirty="0" smtClean="0"/>
              <a:t>                 </a:t>
            </a:r>
            <a:r>
              <a:rPr lang="en-AU" sz="2400" b="1" u="sng" dirty="0" smtClean="0"/>
              <a:t>Weeks to use up</a:t>
            </a:r>
            <a:endParaRPr lang="en-AU" sz="3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1093267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0070C0"/>
                </a:solidFill>
              </a:rPr>
              <a:t>31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st</a:t>
            </a:r>
            <a:r>
              <a:rPr lang="en-AU" sz="2400" b="1" dirty="0" smtClean="0">
                <a:solidFill>
                  <a:srgbClr val="0070C0"/>
                </a:solidFill>
              </a:rPr>
              <a:t> Dec  1986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19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Dec  1987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7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  Dec  1990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21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st</a:t>
            </a:r>
            <a:r>
              <a:rPr lang="en-AU" sz="2400" b="1" dirty="0" smtClean="0">
                <a:solidFill>
                  <a:srgbClr val="0070C0"/>
                </a:solidFill>
              </a:rPr>
              <a:t> Nov 1995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1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st</a:t>
            </a:r>
            <a:r>
              <a:rPr lang="en-AU" sz="2400" b="1" dirty="0" smtClean="0">
                <a:solidFill>
                  <a:srgbClr val="0070C0"/>
                </a:solidFill>
              </a:rPr>
              <a:t>  Nov   2000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20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Oct  2005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26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Oct   2007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23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rd</a:t>
            </a:r>
            <a:r>
              <a:rPr lang="en-AU" sz="2400" b="1" dirty="0" smtClean="0">
                <a:solidFill>
                  <a:srgbClr val="0070C0"/>
                </a:solidFill>
              </a:rPr>
              <a:t>  Sep  2008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25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Sep  2009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21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st</a:t>
            </a:r>
            <a:r>
              <a:rPr lang="en-AU" sz="2400" b="1" dirty="0" smtClean="0">
                <a:solidFill>
                  <a:srgbClr val="0070C0"/>
                </a:solidFill>
              </a:rPr>
              <a:t> Aug  2010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27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Sep 2011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22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nd</a:t>
            </a:r>
            <a:r>
              <a:rPr lang="en-AU" sz="2400" b="1" dirty="0" smtClean="0">
                <a:solidFill>
                  <a:srgbClr val="0070C0"/>
                </a:solidFill>
              </a:rPr>
              <a:t> Aug  2012</a:t>
            </a:r>
          </a:p>
          <a:p>
            <a:r>
              <a:rPr lang="en-AU" sz="2400" b="1" dirty="0" smtClean="0">
                <a:solidFill>
                  <a:srgbClr val="0070C0"/>
                </a:solidFill>
              </a:rPr>
              <a:t>20</a:t>
            </a:r>
            <a:r>
              <a:rPr lang="en-AU" sz="2400" b="1" baseline="30000" dirty="0" smtClean="0">
                <a:solidFill>
                  <a:srgbClr val="0070C0"/>
                </a:solidFill>
              </a:rPr>
              <a:t>th</a:t>
            </a:r>
            <a:r>
              <a:rPr lang="en-AU" sz="2400" b="1" dirty="0" smtClean="0">
                <a:solidFill>
                  <a:srgbClr val="0070C0"/>
                </a:solidFill>
              </a:rPr>
              <a:t> Aug  2013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5607" y="1093267"/>
            <a:ext cx="21602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52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50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48.5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46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43.5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42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43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38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38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34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38.5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33.5</a:t>
            </a:r>
          </a:p>
          <a:p>
            <a:pPr algn="ctr"/>
            <a:r>
              <a:rPr lang="en-AU" sz="2400" b="1" dirty="0" smtClean="0">
                <a:solidFill>
                  <a:srgbClr val="002060"/>
                </a:solidFill>
              </a:rPr>
              <a:t>33</a:t>
            </a:r>
          </a:p>
          <a:p>
            <a:pPr algn="ctr"/>
            <a:endParaRPr lang="en-AU" sz="24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6237585"/>
            <a:ext cx="3798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>
                <a:solidFill>
                  <a:schemeClr val="bg1">
                    <a:lumMod val="50000"/>
                  </a:schemeClr>
                </a:solidFill>
              </a:rPr>
              <a:t>- Global Footprint Network</a:t>
            </a:r>
            <a:endParaRPr lang="en-AU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29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Owner\My Documents\PHOTO Ecosystem Sce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273630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03848" y="260648"/>
            <a:ext cx="568863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>
                <a:solidFill>
                  <a:srgbClr val="00B050"/>
                </a:solidFill>
              </a:rPr>
              <a:t>(1) Ecosystems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40" y="815688"/>
            <a:ext cx="5832648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Calibri" panose="020F0502020204030204" pitchFamily="34" charset="0"/>
              </a:rPr>
              <a:t>Overall</a:t>
            </a:r>
            <a:r>
              <a:rPr lang="en-AU" sz="2400" b="1" dirty="0">
                <a:latin typeface="Calibri" panose="020F0502020204030204" pitchFamily="34" charset="0"/>
              </a:rPr>
              <a:t>, any clear dichotomy between pristine ecosystems </a:t>
            </a:r>
            <a:r>
              <a:rPr lang="en-AU" sz="2400" b="1" dirty="0" smtClean="0">
                <a:latin typeface="Calibri" panose="020F0502020204030204" pitchFamily="34" charset="0"/>
              </a:rPr>
              <a:t>and altered </a:t>
            </a:r>
            <a:r>
              <a:rPr lang="en-AU" sz="2400" b="1" dirty="0">
                <a:latin typeface="Calibri" panose="020F0502020204030204" pitchFamily="34" charset="0"/>
              </a:rPr>
              <a:t>areas that may have existed in the past has </a:t>
            </a:r>
            <a:r>
              <a:rPr lang="en-AU" sz="2400" b="1" dirty="0" smtClean="0">
                <a:latin typeface="Calibri" panose="020F0502020204030204" pitchFamily="34" charset="0"/>
              </a:rPr>
              <a:t>vanished </a:t>
            </a:r>
          </a:p>
          <a:p>
            <a:r>
              <a:rPr lang="en-AU" sz="2400" b="1" u="sng" dirty="0">
                <a:latin typeface="Calibri" panose="020F0502020204030204" pitchFamily="34" charset="0"/>
              </a:rPr>
              <a:t>Main Causes</a:t>
            </a:r>
            <a:r>
              <a:rPr lang="en-AU" sz="2400" b="1" dirty="0" smtClean="0">
                <a:latin typeface="Calibri" panose="020F0502020204030204" pitchFamily="34" charset="0"/>
              </a:rPr>
              <a:t>:</a:t>
            </a:r>
          </a:p>
          <a:p>
            <a:r>
              <a:rPr lang="en-AU" sz="2400" b="1" dirty="0">
                <a:latin typeface="Calibri" panose="020F0502020204030204" pitchFamily="34" charset="0"/>
              </a:rPr>
              <a:t>(1) Increase </a:t>
            </a:r>
            <a:r>
              <a:rPr lang="en-AU" sz="2400" b="1" dirty="0" smtClean="0">
                <a:latin typeface="Calibri" panose="020F0502020204030204" pitchFamily="34" charset="0"/>
              </a:rPr>
              <a:t>in atmospheric CO</a:t>
            </a:r>
            <a:r>
              <a:rPr lang="en-AU" sz="2400" b="1" baseline="-25000" dirty="0" smtClean="0">
                <a:latin typeface="Calibri" panose="020F0502020204030204" pitchFamily="34" charset="0"/>
              </a:rPr>
              <a:t>2</a:t>
            </a:r>
            <a:endParaRPr lang="en-AU" sz="2400" b="1" dirty="0">
              <a:latin typeface="Calibri" panose="020F0502020204030204" pitchFamily="34" charset="0"/>
            </a:endParaRPr>
          </a:p>
          <a:p>
            <a:r>
              <a:rPr lang="en-AU" sz="2400" b="1" dirty="0" smtClean="0">
                <a:latin typeface="Calibri" panose="020F0502020204030204" pitchFamily="34" charset="0"/>
              </a:rPr>
              <a:t>(</a:t>
            </a:r>
            <a:r>
              <a:rPr lang="en-AU" sz="2400" b="1" dirty="0">
                <a:latin typeface="Calibri" panose="020F0502020204030204" pitchFamily="34" charset="0"/>
              </a:rPr>
              <a:t>2) Increase in fixation of N</a:t>
            </a:r>
            <a:r>
              <a:rPr lang="en-AU" sz="2400" b="1" baseline="-25000" dirty="0">
                <a:latin typeface="Calibri" panose="020F0502020204030204" pitchFamily="34" charset="0"/>
              </a:rPr>
              <a:t>2</a:t>
            </a:r>
            <a:r>
              <a:rPr lang="en-AU" sz="2400" b="1" dirty="0">
                <a:latin typeface="Calibri" panose="020F0502020204030204" pitchFamily="34" charset="0"/>
              </a:rPr>
              <a:t>  for fertilisers</a:t>
            </a:r>
          </a:p>
          <a:p>
            <a:r>
              <a:rPr lang="en-AU" sz="2400" b="1" dirty="0" smtClean="0">
                <a:latin typeface="Calibri" panose="020F0502020204030204" pitchFamily="34" charset="0"/>
              </a:rPr>
              <a:t>(</a:t>
            </a:r>
            <a:r>
              <a:rPr lang="en-AU" sz="2400" b="1" dirty="0">
                <a:latin typeface="Calibri" panose="020F0502020204030204" pitchFamily="34" charset="0"/>
              </a:rPr>
              <a:t>3) Human land </a:t>
            </a:r>
            <a:r>
              <a:rPr lang="en-AU" sz="2400" b="1" dirty="0" smtClean="0">
                <a:latin typeface="Calibri" panose="020F0502020204030204" pitchFamily="34" charset="0"/>
              </a:rPr>
              <a:t>use … </a:t>
            </a:r>
            <a:r>
              <a:rPr lang="en-AU" sz="2400" b="1" dirty="0">
                <a:latin typeface="Calibri" panose="020F0502020204030204" pitchFamily="34" charset="0"/>
              </a:rPr>
              <a:t>has transformed 1/3 to 1/2 of Earth's ice-free surface</a:t>
            </a:r>
            <a:r>
              <a:rPr lang="en-AU" sz="2400" b="1" dirty="0" smtClean="0">
                <a:latin typeface="Calibri" panose="020F0502020204030204" pitchFamily="34" charset="0"/>
              </a:rPr>
              <a:t>.</a:t>
            </a:r>
            <a:r>
              <a:rPr lang="en-AU" sz="2000" b="1" dirty="0" smtClean="0">
                <a:latin typeface="Calibri" panose="020F0502020204030204" pitchFamily="34" charset="0"/>
              </a:rPr>
              <a:t> </a:t>
            </a:r>
            <a:endParaRPr lang="en-AU" sz="2000" b="1" dirty="0">
              <a:latin typeface="Calibri" panose="020F0502020204030204" pitchFamily="34" charset="0"/>
            </a:endParaRPr>
          </a:p>
          <a:p>
            <a:endParaRPr lang="en-AU" sz="2400" b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4358220"/>
            <a:ext cx="8524062" cy="26161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000" b="1" dirty="0" smtClean="0">
                <a:latin typeface="Calibri" panose="020F0502020204030204" pitchFamily="34" charset="0"/>
              </a:rPr>
              <a:t> </a:t>
            </a:r>
            <a:r>
              <a:rPr lang="en-AU" sz="2400" b="1" dirty="0" smtClean="0">
                <a:latin typeface="Calibri" panose="020F0502020204030204" pitchFamily="34" charset="0"/>
              </a:rPr>
              <a:t>These three and other equally certain components of </a:t>
            </a:r>
            <a:r>
              <a:rPr lang="en-AU" sz="2400" b="1" dirty="0">
                <a:latin typeface="Calibri" panose="020F0502020204030204" pitchFamily="34" charset="0"/>
              </a:rPr>
              <a:t>global environmental change are the primary causes </a:t>
            </a:r>
            <a:r>
              <a:rPr lang="en-AU" sz="2400" b="1" dirty="0" smtClean="0">
                <a:latin typeface="Calibri" panose="020F0502020204030204" pitchFamily="34" charset="0"/>
              </a:rPr>
              <a:t>… of </a:t>
            </a:r>
            <a:r>
              <a:rPr lang="en-AU" sz="2400" b="1" dirty="0">
                <a:latin typeface="Calibri" panose="020F0502020204030204" pitchFamily="34" charset="0"/>
              </a:rPr>
              <a:t>ongoing losses of biological diversity. They are caused in turn by the extraordinary growth in size and resource use of the human population</a:t>
            </a:r>
            <a:r>
              <a:rPr lang="en-AU" sz="2400" b="1" dirty="0" smtClean="0">
                <a:latin typeface="Calibri" panose="020F0502020204030204" pitchFamily="34" charset="0"/>
              </a:rPr>
              <a:t>.   </a:t>
            </a:r>
            <a:r>
              <a:rPr lang="en-AU" sz="2400" i="1" dirty="0" smtClean="0">
                <a:latin typeface="Calibri" panose="020F0502020204030204" pitchFamily="34" charset="0"/>
              </a:rPr>
              <a:t>  - Peter M. </a:t>
            </a:r>
            <a:r>
              <a:rPr lang="en-AU" sz="2400" i="1" dirty="0" err="1" smtClean="0">
                <a:latin typeface="Calibri" panose="020F0502020204030204" pitchFamily="34" charset="0"/>
              </a:rPr>
              <a:t>Vitousek</a:t>
            </a:r>
            <a:endParaRPr lang="en-AU" sz="2400" b="1" dirty="0" smtClean="0">
              <a:latin typeface="Calibri" panose="020F0502020204030204" pitchFamily="34" charset="0"/>
            </a:endParaRPr>
          </a:p>
          <a:p>
            <a:endParaRPr lang="en-AU" sz="2400" b="1" dirty="0" smtClean="0">
              <a:latin typeface="Calibri" panose="020F0502020204030204" pitchFamily="34" charset="0"/>
            </a:endParaRPr>
          </a:p>
          <a:p>
            <a:r>
              <a:rPr lang="en-AU" sz="2000" b="1" dirty="0">
                <a:latin typeface="Calibri" panose="020F0502020204030204" pitchFamily="34" charset="0"/>
              </a:rPr>
              <a:t> </a:t>
            </a:r>
            <a:r>
              <a:rPr lang="en-AU" sz="2000" b="1" dirty="0" smtClean="0">
                <a:latin typeface="Calibri" panose="020F0502020204030204" pitchFamily="34" charset="0"/>
              </a:rPr>
              <a:t>        </a:t>
            </a:r>
            <a:endParaRPr lang="en-AU" i="1" dirty="0"/>
          </a:p>
        </p:txBody>
      </p:sp>
    </p:spTree>
    <p:extLst>
      <p:ext uri="{BB962C8B-B14F-4D97-AF65-F5344CB8AC3E}">
        <p14:creationId xmlns:p14="http://schemas.microsoft.com/office/powerpoint/2010/main" val="18970362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Owner\My Documents\PHOTO Surgeon fi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87362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9992" y="260648"/>
            <a:ext cx="4464496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>
                <a:solidFill>
                  <a:srgbClr val="00B050"/>
                </a:solidFill>
              </a:rPr>
              <a:t>(2) Species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980728"/>
            <a:ext cx="4464496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>
                <a:latin typeface="Calibri" panose="020F0502020204030204" pitchFamily="34" charset="0"/>
              </a:rPr>
              <a:t>“Climate change is a threat (to species) because species have evolved to live within certain temperature ranges … when these are exceeded and a species cannot adapt (in time)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3351589"/>
            <a:ext cx="8640960" cy="267765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latin typeface="Calibri" panose="020F0502020204030204" pitchFamily="34" charset="0"/>
              </a:rPr>
              <a:t>.. or when the other species it depends on to live cannot adapt…”</a:t>
            </a:r>
          </a:p>
          <a:p>
            <a:r>
              <a:rPr lang="en-AU" sz="2400" b="1" dirty="0" smtClean="0">
                <a:latin typeface="Calibri" panose="020F0502020204030204" pitchFamily="34" charset="0"/>
              </a:rPr>
              <a:t>“</a:t>
            </a:r>
            <a:r>
              <a:rPr lang="en-AU" sz="2400" b="1" dirty="0">
                <a:latin typeface="Calibri" panose="020F0502020204030204" pitchFamily="34" charset="0"/>
              </a:rPr>
              <a:t>Climate change alone is expected to threaten with extinction approximately one quarter or more of all species on land by the year 2050 … Species in the oceans and in fresh water are also at great risk  … especially those that live in ecosystems like coral reefs that are highly sensitive to warming temperatures </a:t>
            </a:r>
            <a:r>
              <a:rPr lang="en-AU" sz="2400" b="1" dirty="0" smtClean="0">
                <a:latin typeface="Calibri" panose="020F0502020204030204" pitchFamily="34" charset="0"/>
              </a:rPr>
              <a:t>…”</a:t>
            </a:r>
            <a:endParaRPr lang="en-AU" sz="2400" dirty="0"/>
          </a:p>
          <a:p>
            <a:endParaRPr lang="en-AU" sz="2400" b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2699048"/>
            <a:ext cx="3873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 smtClean="0">
                <a:solidFill>
                  <a:schemeClr val="bg1">
                    <a:lumMod val="50000"/>
                  </a:schemeClr>
                </a:solidFill>
              </a:rPr>
              <a:t>                                        Surgeon Fish</a:t>
            </a:r>
            <a:endParaRPr lang="en-AU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11760" y="609329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en-AU" sz="2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Center</a:t>
            </a:r>
            <a:r>
              <a:rPr lang="en-AU" sz="20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for Health and the Global Environment)</a:t>
            </a:r>
            <a:endParaRPr lang="en-AU" sz="20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6831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mhtml:file://C:\Documents%20and%20Settings\Owner\My%20Documents\Global%20warming%20may%20cause%20higher%20loss%20of%20biodiversity%20than%20previously%20thought%20--%20ScienceDaily.mht!http://images.sciencedaily.com/2011/08/110824091146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12" y="1939652"/>
            <a:ext cx="5472607" cy="41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836712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/>
              <a:t>White branches show lost genetic lineages by 2080 if global temperature increases by four degrees</a:t>
            </a:r>
            <a:endParaRPr lang="en-A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23928" y="6107195"/>
            <a:ext cx="446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               </a:t>
            </a:r>
            <a:r>
              <a:rPr lang="en-AU" sz="24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Miklos</a:t>
            </a:r>
            <a:r>
              <a:rPr lang="en-AU" sz="2400" b="1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AU" sz="2400" b="1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Bálint</a:t>
            </a:r>
            <a:r>
              <a:rPr lang="en-AU" sz="2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</a:t>
            </a:r>
            <a:endParaRPr lang="en-A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188640"/>
            <a:ext cx="4968552" cy="5232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i="1" dirty="0" smtClean="0">
                <a:solidFill>
                  <a:srgbClr val="00B050"/>
                </a:solidFill>
              </a:rPr>
              <a:t>(3) Genetic Diversity</a:t>
            </a:r>
            <a:endParaRPr lang="en-AU" sz="2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5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9"/>
            <a:ext cx="4824536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5013176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Better medical care means that people now live longer</a:t>
            </a:r>
            <a:endParaRPr lang="en-A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52413"/>
            <a:ext cx="4968552" cy="468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19672" y="5301208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Babies  which once  might have died as infants …</a:t>
            </a:r>
            <a:endParaRPr lang="en-A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6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80" y="188640"/>
            <a:ext cx="5184576" cy="493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1" y="5229200"/>
            <a:ext cx="5328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…now live to produce families of their own.</a:t>
            </a:r>
            <a:endParaRPr lang="en-A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200"/>
            <a:ext cx="4752528" cy="464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704" y="486916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Each living person has ‘needs’ which the Earth must supply …</a:t>
            </a:r>
            <a:endParaRPr lang="en-A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2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7163"/>
            <a:ext cx="4752528" cy="456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4869160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FOOD, CLOTHING, SHELTER and ENERGY SUPPLIES are the basic needs.</a:t>
            </a:r>
            <a:endParaRPr lang="en-A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4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75"/>
            <a:ext cx="4680520" cy="484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91680" y="5157192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Money is usually the key to these things.</a:t>
            </a:r>
            <a:endParaRPr lang="en-A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707</Words>
  <Application>Microsoft Office PowerPoint</Application>
  <PresentationFormat>On-screen Show (4:3)</PresentationFormat>
  <Paragraphs>100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Nola</dc:creator>
  <cp:lastModifiedBy>Nola</cp:lastModifiedBy>
  <cp:revision>5</cp:revision>
  <dcterms:created xsi:type="dcterms:W3CDTF">2014-07-14T03:22:03Z</dcterms:created>
  <dcterms:modified xsi:type="dcterms:W3CDTF">2014-11-24T00:00:03Z</dcterms:modified>
</cp:coreProperties>
</file>